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9"/>
  </p:notesMasterIdLst>
  <p:handoutMasterIdLst>
    <p:handoutMasterId r:id="rId40"/>
  </p:handoutMasterIdLst>
  <p:sldIdLst>
    <p:sldId id="256" r:id="rId3"/>
    <p:sldId id="307" r:id="rId4"/>
    <p:sldId id="308" r:id="rId5"/>
    <p:sldId id="263" r:id="rId6"/>
    <p:sldId id="311" r:id="rId7"/>
    <p:sldId id="313" r:id="rId8"/>
    <p:sldId id="315" r:id="rId9"/>
    <p:sldId id="312" r:id="rId10"/>
    <p:sldId id="314" r:id="rId11"/>
    <p:sldId id="319" r:id="rId12"/>
    <p:sldId id="310" r:id="rId13"/>
    <p:sldId id="316" r:id="rId14"/>
    <p:sldId id="306" r:id="rId15"/>
    <p:sldId id="292" r:id="rId16"/>
    <p:sldId id="293" r:id="rId17"/>
    <p:sldId id="302" r:id="rId18"/>
    <p:sldId id="304" r:id="rId19"/>
    <p:sldId id="296" r:id="rId20"/>
    <p:sldId id="271" r:id="rId21"/>
    <p:sldId id="272" r:id="rId22"/>
    <p:sldId id="273" r:id="rId23"/>
    <p:sldId id="280" r:id="rId24"/>
    <p:sldId id="277" r:id="rId25"/>
    <p:sldId id="278" r:id="rId26"/>
    <p:sldId id="297" r:id="rId27"/>
    <p:sldId id="279" r:id="rId28"/>
    <p:sldId id="298" r:id="rId29"/>
    <p:sldId id="299" r:id="rId30"/>
    <p:sldId id="317" r:id="rId31"/>
    <p:sldId id="318" r:id="rId32"/>
    <p:sldId id="300" r:id="rId33"/>
    <p:sldId id="305" r:id="rId34"/>
    <p:sldId id="322" r:id="rId35"/>
    <p:sldId id="323" r:id="rId36"/>
    <p:sldId id="320" r:id="rId37"/>
    <p:sldId id="321" r:id="rId38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294A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s13\osms$\SPOLECNY\Posp&#237;&#353;ilov&#225;P\p&#345;ij&#237;mac&#237;%20&#345;&#237;zen&#237;\v&#253;voj%20po&#269;tu%20&#382;&#225;k&#367;%209.%20a%205.%20ro&#269;n&#237;k&#367;%20nov&#233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s13\osms$\SPOLECNY\Posp&#237;&#353;ilov&#225;P\Demografie\Narozeni_ORP_okresy_Pk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40333123001879E-2"/>
          <c:y val="3.6215476006789073E-2"/>
          <c:w val="0.91184885458423237"/>
          <c:h val="0.78360485350340303"/>
        </c:manualLayout>
      </c:layout>
      <c:lineChart>
        <c:grouping val="standard"/>
        <c:varyColors val="0"/>
        <c:ser>
          <c:idx val="0"/>
          <c:order val="0"/>
          <c:tx>
            <c:strRef>
              <c:f>List2!$A$19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7010080152041813E-3"/>
                  <c:y val="3.227856144363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14A-41CB-AC25-ED87031B8CAA}"/>
                </c:ext>
              </c:extLst>
            </c:dLbl>
            <c:dLbl>
              <c:idx val="1"/>
              <c:layout>
                <c:manualLayout>
                  <c:x val="-2.7553192048146491E-2"/>
                  <c:y val="4.0348307705341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991405185389709E-2"/>
                      <c:h val="6.67225822849154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714A-41CB-AC25-ED87031B8CAA}"/>
                </c:ext>
              </c:extLst>
            </c:dLbl>
            <c:dLbl>
              <c:idx val="2"/>
              <c:layout>
                <c:manualLayout>
                  <c:x val="-5.8006720101361035E-3"/>
                  <c:y val="2.95886813233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14A-41CB-AC25-ED87031B8CAA}"/>
                </c:ext>
              </c:extLst>
            </c:dLbl>
            <c:dLbl>
              <c:idx val="3"/>
              <c:layout>
                <c:manualLayout>
                  <c:x val="-1.5951848027874284E-2"/>
                  <c:y val="-5.1107722285762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14A-41CB-AC25-ED87031B8CAA}"/>
                </c:ext>
              </c:extLst>
            </c:dLbl>
            <c:dLbl>
              <c:idx val="4"/>
              <c:layout>
                <c:manualLayout>
                  <c:x val="-1.0151176017738288E-2"/>
                  <c:y val="3.765832168424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14A-41CB-AC25-ED87031B8CAA}"/>
                </c:ext>
              </c:extLst>
            </c:dLbl>
            <c:dLbl>
              <c:idx val="5"/>
              <c:layout>
                <c:manualLayout>
                  <c:x val="-2.7553192048146491E-2"/>
                  <c:y val="4.03482018045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14A-41CB-AC25-ED87031B8CAA}"/>
                </c:ext>
              </c:extLst>
            </c:dLbl>
            <c:dLbl>
              <c:idx val="6"/>
              <c:layout>
                <c:manualLayout>
                  <c:x val="-1.5951848027874391E-2"/>
                  <c:y val="4.572796204515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14A-41CB-AC25-ED87031B8CAA}"/>
                </c:ext>
              </c:extLst>
            </c:dLbl>
            <c:dLbl>
              <c:idx val="7"/>
              <c:layout>
                <c:manualLayout>
                  <c:x val="-2.0302352035476361E-2"/>
                  <c:y val="4.5727962045156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14A-41CB-AC25-ED87031B8CAA}"/>
                </c:ext>
              </c:extLst>
            </c:dLbl>
            <c:dLbl>
              <c:idx val="8"/>
              <c:layout>
                <c:manualLayout>
                  <c:x val="-3.1903696055748568E-2"/>
                  <c:y val="-4.0348201804549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14A-41CB-AC25-ED87031B8CAA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List2!$D$18:$L$18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List2!$D$19:$L$19</c:f>
              <c:numCache>
                <c:formatCode>#,##0</c:formatCode>
                <c:ptCount val="9"/>
                <c:pt idx="0">
                  <c:v>818</c:v>
                </c:pt>
                <c:pt idx="1">
                  <c:v>840</c:v>
                </c:pt>
                <c:pt idx="2">
                  <c:v>820</c:v>
                </c:pt>
                <c:pt idx="3">
                  <c:v>850</c:v>
                </c:pt>
                <c:pt idx="4">
                  <c:v>878</c:v>
                </c:pt>
                <c:pt idx="5">
                  <c:v>975</c:v>
                </c:pt>
                <c:pt idx="6">
                  <c:v>957</c:v>
                </c:pt>
                <c:pt idx="7">
                  <c:v>1059</c:v>
                </c:pt>
                <c:pt idx="8">
                  <c:v>1081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4A-41CB-AC25-ED87031B8CAA}"/>
            </c:ext>
          </c:extLst>
        </c:ser>
        <c:ser>
          <c:idx val="1"/>
          <c:order val="1"/>
          <c:tx>
            <c:strRef>
              <c:f>List2!$A$20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4925"/>
          </c:spPr>
          <c:marker>
            <c:symbol val="none"/>
          </c:marker>
          <c:dLbls>
            <c:dLbl>
              <c:idx val="0"/>
              <c:layout>
                <c:manualLayout>
                  <c:x val="-1.5951848027874312E-2"/>
                  <c:y val="-3.7658321684246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4A-41CB-AC25-ED87031B8CAA}"/>
                </c:ext>
              </c:extLst>
            </c:dLbl>
            <c:dLbl>
              <c:idx val="1"/>
              <c:layout>
                <c:manualLayout>
                  <c:x val="-1.4501680025340259E-2"/>
                  <c:y val="-4.0348201804549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4A-41CB-AC25-ED87031B8CAA}"/>
                </c:ext>
              </c:extLst>
            </c:dLbl>
            <c:dLbl>
              <c:idx val="2"/>
              <c:layout>
                <c:manualLayout>
                  <c:x val="-5.8006720101361035E-3"/>
                  <c:y val="-4.5727962045156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4A-41CB-AC25-ED87031B8CAA}"/>
                </c:ext>
              </c:extLst>
            </c:dLbl>
            <c:dLbl>
              <c:idx val="3"/>
              <c:layout>
                <c:manualLayout>
                  <c:x val="-7.2508400126701294E-3"/>
                  <c:y val="-6.724700300758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4A-41CB-AC25-ED87031B8CAA}"/>
                </c:ext>
              </c:extLst>
            </c:dLbl>
            <c:dLbl>
              <c:idx val="4"/>
              <c:layout>
                <c:manualLayout>
                  <c:x val="-2.900336005068158E-3"/>
                  <c:y val="-5.1107722285762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4A-41CB-AC25-ED87031B8CAA}"/>
                </c:ext>
              </c:extLst>
            </c:dLbl>
            <c:dLbl>
              <c:idx val="5"/>
              <c:layout>
                <c:manualLayout>
                  <c:x val="-2.9003360050680518E-3"/>
                  <c:y val="2.4208921082729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4A-41CB-AC25-ED87031B8CAA}"/>
                </c:ext>
              </c:extLst>
            </c:dLbl>
            <c:dLbl>
              <c:idx val="6"/>
              <c:layout>
                <c:manualLayout>
                  <c:x val="0"/>
                  <c:y val="1.6139280721819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4A-41CB-AC25-ED87031B8CAA}"/>
                </c:ext>
              </c:extLst>
            </c:dLbl>
            <c:dLbl>
              <c:idx val="7"/>
              <c:layout>
                <c:manualLayout>
                  <c:x val="-2.0302352035476361E-2"/>
                  <c:y val="4.034820180454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4A-41CB-AC25-ED87031B8CAA}"/>
                </c:ext>
              </c:extLst>
            </c:dLbl>
            <c:dLbl>
              <c:idx val="8"/>
              <c:layout>
                <c:manualLayout>
                  <c:x val="-3.3353864058282487E-2"/>
                  <c:y val="4.034820180454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14A-41CB-AC25-ED87031B8C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List2!$D$18:$L$18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List2!$D$20:$L$20</c:f>
              <c:numCache>
                <c:formatCode>#,##0</c:formatCode>
                <c:ptCount val="9"/>
                <c:pt idx="0">
                  <c:v>1202</c:v>
                </c:pt>
                <c:pt idx="1">
                  <c:v>1197</c:v>
                </c:pt>
                <c:pt idx="2">
                  <c:v>1236</c:v>
                </c:pt>
                <c:pt idx="3">
                  <c:v>1293</c:v>
                </c:pt>
                <c:pt idx="4">
                  <c:v>1373</c:v>
                </c:pt>
                <c:pt idx="5">
                  <c:v>1430</c:v>
                </c:pt>
                <c:pt idx="6">
                  <c:v>1634</c:v>
                </c:pt>
                <c:pt idx="7">
                  <c:v>1844</c:v>
                </c:pt>
                <c:pt idx="8">
                  <c:v>1793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4A-41CB-AC25-ED87031B8CAA}"/>
            </c:ext>
          </c:extLst>
        </c:ser>
        <c:ser>
          <c:idx val="2"/>
          <c:order val="2"/>
          <c:tx>
            <c:strRef>
              <c:f>List2!$A$21</c:f>
              <c:strCache>
                <c:ptCount val="1"/>
                <c:pt idx="0">
                  <c:v>Okres Svitavy</c:v>
                </c:pt>
              </c:strCache>
            </c:strRef>
          </c:tx>
          <c:spPr>
            <a:ln w="34925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7553192048146491E-2"/>
                  <c:y val="-2.6898801203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14A-41CB-AC25-ED87031B8CAA}"/>
                </c:ext>
              </c:extLst>
            </c:dLbl>
            <c:dLbl>
              <c:idx val="1"/>
              <c:layout>
                <c:manualLayout>
                  <c:x val="-2.1752520038010415E-2"/>
                  <c:y val="-3.4968441563942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14A-41CB-AC25-ED87031B8CAA}"/>
                </c:ext>
              </c:extLst>
            </c:dLbl>
            <c:dLbl>
              <c:idx val="2"/>
              <c:layout>
                <c:manualLayout>
                  <c:x val="-2.9003360050680518E-3"/>
                  <c:y val="-2.958868132333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14A-41CB-AC25-ED87031B8CAA}"/>
                </c:ext>
              </c:extLst>
            </c:dLbl>
            <c:dLbl>
              <c:idx val="3"/>
              <c:layout>
                <c:manualLayout>
                  <c:x val="-1.8852184032942282E-2"/>
                  <c:y val="3.496844156394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14A-41CB-AC25-ED87031B8CAA}"/>
                </c:ext>
              </c:extLst>
            </c:dLbl>
            <c:dLbl>
              <c:idx val="4"/>
              <c:layout>
                <c:manualLayout>
                  <c:x val="-1.305151202280634E-2"/>
                  <c:y val="-3.496844156394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14A-41CB-AC25-ED87031B8CAA}"/>
                </c:ext>
              </c:extLst>
            </c:dLbl>
            <c:dLbl>
              <c:idx val="5"/>
              <c:layout>
                <c:manualLayout>
                  <c:x val="-3.0453528053214544E-2"/>
                  <c:y val="-3.2278561443639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14A-41CB-AC25-ED87031B8CAA}"/>
                </c:ext>
              </c:extLst>
            </c:dLbl>
            <c:dLbl>
              <c:idx val="6"/>
              <c:layout>
                <c:manualLayout>
                  <c:x val="-3.4804032060816725E-2"/>
                  <c:y val="-5.3797496505273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740565172719578E-2"/>
                      <c:h val="6.40327021646121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C-714A-41CB-AC25-ED87031B8CAA}"/>
                </c:ext>
              </c:extLst>
            </c:dLbl>
            <c:dLbl>
              <c:idx val="7"/>
              <c:layout>
                <c:manualLayout>
                  <c:x val="-2.0302352035476361E-2"/>
                  <c:y val="-3.496844156394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14A-41CB-AC25-ED87031B8CAA}"/>
                </c:ext>
              </c:extLst>
            </c:dLbl>
            <c:dLbl>
              <c:idx val="8"/>
              <c:layout>
                <c:manualLayout>
                  <c:x val="-2.3202688040544414E-2"/>
                  <c:y val="3.765832168424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14A-41CB-AC25-ED87031B8C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List2!$D$18:$L$18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List2!$D$21:$L$21</c:f>
              <c:numCache>
                <c:formatCode>#,##0</c:formatCode>
                <c:ptCount val="9"/>
                <c:pt idx="0">
                  <c:v>851</c:v>
                </c:pt>
                <c:pt idx="1">
                  <c:v>888</c:v>
                </c:pt>
                <c:pt idx="2">
                  <c:v>858</c:v>
                </c:pt>
                <c:pt idx="3">
                  <c:v>843</c:v>
                </c:pt>
                <c:pt idx="4">
                  <c:v>904</c:v>
                </c:pt>
                <c:pt idx="5">
                  <c:v>980</c:v>
                </c:pt>
                <c:pt idx="6">
                  <c:v>965</c:v>
                </c:pt>
                <c:pt idx="7">
                  <c:v>1067</c:v>
                </c:pt>
                <c:pt idx="8">
                  <c:v>1054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4A-41CB-AC25-ED87031B8CAA}"/>
            </c:ext>
          </c:extLst>
        </c:ser>
        <c:ser>
          <c:idx val="3"/>
          <c:order val="3"/>
          <c:tx>
            <c:strRef>
              <c:f>List2!$A$22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4925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5951848027874312E-2"/>
                  <c:y val="2.958868132333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14A-41CB-AC25-ED87031B8CAA}"/>
                </c:ext>
              </c:extLst>
            </c:dLbl>
            <c:dLbl>
              <c:idx val="1"/>
              <c:layout>
                <c:manualLayout>
                  <c:x val="-2.1752520038010415E-2"/>
                  <c:y val="-3.2278561443639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14A-41CB-AC25-ED87031B8CAA}"/>
                </c:ext>
              </c:extLst>
            </c:dLbl>
            <c:dLbl>
              <c:idx val="2"/>
              <c:layout>
                <c:manualLayout>
                  <c:x val="-1.3051512022806232E-2"/>
                  <c:y val="2.958868132333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14A-41CB-AC25-ED87031B8CAA}"/>
                </c:ext>
              </c:extLst>
            </c:dLbl>
            <c:dLbl>
              <c:idx val="3"/>
              <c:layout>
                <c:manualLayout>
                  <c:x val="-2.6103024045612464E-2"/>
                  <c:y val="-4.0348201804549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14A-41CB-AC25-ED87031B8CAA}"/>
                </c:ext>
              </c:extLst>
            </c:dLbl>
            <c:dLbl>
              <c:idx val="4"/>
              <c:layout>
                <c:manualLayout>
                  <c:x val="-3.0453528053214544E-2"/>
                  <c:y val="-6.455712288727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14A-41CB-AC25-ED87031B8CAA}"/>
                </c:ext>
              </c:extLst>
            </c:dLbl>
            <c:dLbl>
              <c:idx val="5"/>
              <c:layout>
                <c:manualLayout>
                  <c:x val="-1.7402016030408311E-2"/>
                  <c:y val="2.4208921082729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14A-41CB-AC25-ED87031B8CAA}"/>
                </c:ext>
              </c:extLst>
            </c:dLbl>
            <c:dLbl>
              <c:idx val="6"/>
              <c:layout>
                <c:manualLayout>
                  <c:x val="-2.6103024045612464E-2"/>
                  <c:y val="-3.496844156394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4A-41CB-AC25-ED87031B8CAA}"/>
                </c:ext>
              </c:extLst>
            </c:dLbl>
            <c:dLbl>
              <c:idx val="7"/>
              <c:layout>
                <c:manualLayout>
                  <c:x val="-2.0302352035476361E-2"/>
                  <c:y val="-3.765832168424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14A-41CB-AC25-ED87031B8CAA}"/>
                </c:ext>
              </c:extLst>
            </c:dLbl>
            <c:dLbl>
              <c:idx val="8"/>
              <c:layout>
                <c:manualLayout>
                  <c:x val="-4.0604704070952617E-2"/>
                  <c:y val="-4.034820180454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4A-41CB-AC25-ED87031B8C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List2!$D$18:$L$18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List2!$D$22:$L$22</c:f>
              <c:numCache>
                <c:formatCode>#,##0</c:formatCode>
                <c:ptCount val="9"/>
                <c:pt idx="0">
                  <c:v>1057</c:v>
                </c:pt>
                <c:pt idx="1">
                  <c:v>1073</c:v>
                </c:pt>
                <c:pt idx="2">
                  <c:v>1056</c:v>
                </c:pt>
                <c:pt idx="3">
                  <c:v>1128</c:v>
                </c:pt>
                <c:pt idx="4">
                  <c:v>1093</c:v>
                </c:pt>
                <c:pt idx="5">
                  <c:v>1203</c:v>
                </c:pt>
                <c:pt idx="6">
                  <c:v>1295</c:v>
                </c:pt>
                <c:pt idx="7">
                  <c:v>1295</c:v>
                </c:pt>
                <c:pt idx="8">
                  <c:v>1304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4A-41CB-AC25-ED87031B8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878054496"/>
        <c:axId val="-780536832"/>
      </c:lineChart>
      <c:catAx>
        <c:axId val="-87805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780536832"/>
        <c:crosses val="autoZero"/>
        <c:auto val="1"/>
        <c:lblAlgn val="ctr"/>
        <c:lblOffset val="100"/>
        <c:noMultiLvlLbl val="0"/>
      </c:catAx>
      <c:valAx>
        <c:axId val="-780536832"/>
        <c:scaling>
          <c:orientation val="minMax"/>
          <c:max val="1900"/>
          <c:min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878054496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10595007357033417"/>
          <c:y val="0.91856144363959857"/>
          <c:w val="0.82870455693028433"/>
          <c:h val="6.7989155758885075E-2"/>
        </c:manualLayout>
      </c:layout>
      <c:overlay val="0"/>
      <c:spPr>
        <a:solidFill>
          <a:schemeClr val="bg1"/>
        </a:solidFill>
        <a:ln w="25400">
          <a:noFill/>
        </a:ln>
      </c:sp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802887519389692E-2"/>
          <c:y val="2.8018444446800694E-2"/>
          <c:w val="0.91269015403130294"/>
          <c:h val="0.79144693770331742"/>
        </c:manualLayout>
      </c:layout>
      <c:lineChart>
        <c:grouping val="standard"/>
        <c:varyColors val="0"/>
        <c:ser>
          <c:idx val="1"/>
          <c:order val="0"/>
          <c:tx>
            <c:strRef>
              <c:f>ORP!$B$7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4925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ORP!$N$4:$AE$4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ORP!$N$7:$AE$7</c:f>
              <c:numCache>
                <c:formatCode>#,##0</c:formatCode>
                <c:ptCount val="18"/>
                <c:pt idx="0">
                  <c:v>1023</c:v>
                </c:pt>
                <c:pt idx="1">
                  <c:v>1126</c:v>
                </c:pt>
                <c:pt idx="2">
                  <c:v>1140</c:v>
                </c:pt>
                <c:pt idx="3">
                  <c:v>1077</c:v>
                </c:pt>
                <c:pt idx="4">
                  <c:v>1111</c:v>
                </c:pt>
                <c:pt idx="5">
                  <c:v>1047</c:v>
                </c:pt>
                <c:pt idx="6">
                  <c:v>1071</c:v>
                </c:pt>
                <c:pt idx="7">
                  <c:v>994</c:v>
                </c:pt>
                <c:pt idx="8">
                  <c:v>1088</c:v>
                </c:pt>
                <c:pt idx="9">
                  <c:v>1055</c:v>
                </c:pt>
                <c:pt idx="10">
                  <c:v>1093</c:v>
                </c:pt>
                <c:pt idx="11">
                  <c:v>1083</c:v>
                </c:pt>
                <c:pt idx="12">
                  <c:v>1096</c:v>
                </c:pt>
                <c:pt idx="13">
                  <c:v>1151</c:v>
                </c:pt>
                <c:pt idx="14">
                  <c:v>1128</c:v>
                </c:pt>
                <c:pt idx="15">
                  <c:v>1108</c:v>
                </c:pt>
                <c:pt idx="16">
                  <c:v>1025</c:v>
                </c:pt>
                <c:pt idx="17">
                  <c:v>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35-4008-871F-E629A5A44C69}"/>
            </c:ext>
          </c:extLst>
        </c:ser>
        <c:ser>
          <c:idx val="2"/>
          <c:order val="1"/>
          <c:tx>
            <c:strRef>
              <c:f>ORP!$B$11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49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ORP!$N$4:$AE$4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ORP!$N$11:$AE$11</c:f>
              <c:numCache>
                <c:formatCode>#,##0</c:formatCode>
                <c:ptCount val="18"/>
                <c:pt idx="0">
                  <c:v>1638</c:v>
                </c:pt>
                <c:pt idx="1">
                  <c:v>1836</c:v>
                </c:pt>
                <c:pt idx="2">
                  <c:v>1872</c:v>
                </c:pt>
                <c:pt idx="3">
                  <c:v>1880</c:v>
                </c:pt>
                <c:pt idx="4">
                  <c:v>1856</c:v>
                </c:pt>
                <c:pt idx="5">
                  <c:v>1758</c:v>
                </c:pt>
                <c:pt idx="6">
                  <c:v>1813</c:v>
                </c:pt>
                <c:pt idx="7">
                  <c:v>1701</c:v>
                </c:pt>
                <c:pt idx="8">
                  <c:v>1795</c:v>
                </c:pt>
                <c:pt idx="9">
                  <c:v>1794</c:v>
                </c:pt>
                <c:pt idx="10">
                  <c:v>1854</c:v>
                </c:pt>
                <c:pt idx="11">
                  <c:v>1782</c:v>
                </c:pt>
                <c:pt idx="12">
                  <c:v>1827</c:v>
                </c:pt>
                <c:pt idx="13">
                  <c:v>1932</c:v>
                </c:pt>
                <c:pt idx="14">
                  <c:v>1840</c:v>
                </c:pt>
                <c:pt idx="15">
                  <c:v>1834</c:v>
                </c:pt>
                <c:pt idx="16">
                  <c:v>1650</c:v>
                </c:pt>
                <c:pt idx="17">
                  <c:v>1530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35-4008-871F-E629A5A44C69}"/>
            </c:ext>
          </c:extLst>
        </c:ser>
        <c:ser>
          <c:idx val="3"/>
          <c:order val="2"/>
          <c:tx>
            <c:strRef>
              <c:f>ORP!$B$16</c:f>
              <c:strCache>
                <c:ptCount val="1"/>
                <c:pt idx="0">
                  <c:v>okres Svitavy</c:v>
                </c:pt>
              </c:strCache>
            </c:strRef>
          </c:tx>
          <c:spPr>
            <a:ln w="34925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ORP!$N$4:$AE$4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ORP!$N$16:$AE$16</c:f>
              <c:numCache>
                <c:formatCode>#,##0</c:formatCode>
                <c:ptCount val="18"/>
                <c:pt idx="0">
                  <c:v>1072</c:v>
                </c:pt>
                <c:pt idx="1">
                  <c:v>1193</c:v>
                </c:pt>
                <c:pt idx="2">
                  <c:v>1152</c:v>
                </c:pt>
                <c:pt idx="3">
                  <c:v>1126</c:v>
                </c:pt>
                <c:pt idx="4">
                  <c:v>1158</c:v>
                </c:pt>
                <c:pt idx="5">
                  <c:v>1067</c:v>
                </c:pt>
                <c:pt idx="6">
                  <c:v>1059</c:v>
                </c:pt>
                <c:pt idx="7">
                  <c:v>981</c:v>
                </c:pt>
                <c:pt idx="8">
                  <c:v>1040</c:v>
                </c:pt>
                <c:pt idx="9">
                  <c:v>1033</c:v>
                </c:pt>
                <c:pt idx="10">
                  <c:v>1073</c:v>
                </c:pt>
                <c:pt idx="11">
                  <c:v>1075</c:v>
                </c:pt>
                <c:pt idx="12">
                  <c:v>1088</c:v>
                </c:pt>
                <c:pt idx="13">
                  <c:v>1090</c:v>
                </c:pt>
                <c:pt idx="14">
                  <c:v>1064</c:v>
                </c:pt>
                <c:pt idx="15">
                  <c:v>1077</c:v>
                </c:pt>
                <c:pt idx="16">
                  <c:v>982</c:v>
                </c:pt>
                <c:pt idx="17">
                  <c:v>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35-4008-871F-E629A5A44C69}"/>
            </c:ext>
          </c:extLst>
        </c:ser>
        <c:ser>
          <c:idx val="4"/>
          <c:order val="3"/>
          <c:tx>
            <c:strRef>
              <c:f>ORP!$B$23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4925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ORP!$N$4:$AE$4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ORP!$N$23:$AE$23</c:f>
              <c:numCache>
                <c:formatCode>#,##0</c:formatCode>
                <c:ptCount val="18"/>
                <c:pt idx="0">
                  <c:v>1515</c:v>
                </c:pt>
                <c:pt idx="1">
                  <c:v>1554</c:v>
                </c:pt>
                <c:pt idx="2">
                  <c:v>1588</c:v>
                </c:pt>
                <c:pt idx="3">
                  <c:v>1561</c:v>
                </c:pt>
                <c:pt idx="4">
                  <c:v>1596</c:v>
                </c:pt>
                <c:pt idx="5">
                  <c:v>1440</c:v>
                </c:pt>
                <c:pt idx="6">
                  <c:v>1442</c:v>
                </c:pt>
                <c:pt idx="7">
                  <c:v>1401</c:v>
                </c:pt>
                <c:pt idx="8">
                  <c:v>1487</c:v>
                </c:pt>
                <c:pt idx="9">
                  <c:v>1420</c:v>
                </c:pt>
                <c:pt idx="10">
                  <c:v>1513</c:v>
                </c:pt>
                <c:pt idx="11">
                  <c:v>1432</c:v>
                </c:pt>
                <c:pt idx="12">
                  <c:v>1515</c:v>
                </c:pt>
                <c:pt idx="13">
                  <c:v>1499</c:v>
                </c:pt>
                <c:pt idx="14">
                  <c:v>1438</c:v>
                </c:pt>
                <c:pt idx="15">
                  <c:v>1402</c:v>
                </c:pt>
                <c:pt idx="16">
                  <c:v>1272</c:v>
                </c:pt>
                <c:pt idx="17">
                  <c:v>1193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F35-4008-871F-E629A5A44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0076144"/>
        <c:axId val="1"/>
      </c:lineChart>
      <c:catAx>
        <c:axId val="115007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100"/>
          <c:min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15007614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4011441275199718"/>
          <c:y val="0.90973905348854978"/>
          <c:w val="0.72982499763275888"/>
          <c:h val="9.0260831434118796E-2"/>
        </c:manualLayout>
      </c:layout>
      <c:overlay val="0"/>
      <c:spPr>
        <a:solidFill>
          <a:schemeClr val="bg1"/>
        </a:solidFill>
        <a:ln w="25400">
          <a:noFill/>
        </a:ln>
      </c:sp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0.70309</cdr:x>
      <cdr:y>0.02844</cdr:y>
    </cdr:from>
    <cdr:to>
      <cdr:x>0.81888</cdr:x>
      <cdr:y>0.08573</cdr:y>
    </cdr:to>
    <cdr:sp macro="" textlink="">
      <cdr:nvSpPr>
        <cdr:cNvPr id="2" name="TextovéPole 4"/>
        <cdr:cNvSpPr/>
      </cdr:nvSpPr>
      <cdr:spPr>
        <a:xfrm xmlns:a="http://schemas.openxmlformats.org/drawingml/2006/main">
          <a:off x="6116778" y="136783"/>
          <a:ext cx="1007322" cy="2755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0000"/>
            </a:lnSpc>
          </a:pPr>
          <a:r>
            <a:rPr lang="cs-CZ" sz="1200" b="1" strike="noStrike" spc="-1" dirty="0">
              <a:solidFill>
                <a:srgbClr val="000000"/>
              </a:solidFill>
              <a:latin typeface="Calibri"/>
              <a:ea typeface="DejaVu Sans"/>
            </a:rPr>
            <a:t>1. ročník ZŠ</a:t>
          </a:r>
          <a:endParaRPr lang="cs-CZ" sz="1200" b="0" strike="noStrike" spc="-1" dirty="0">
            <a:latin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945" y="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E242B-A5D1-468D-94A1-A8179FB90144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02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945" y="937102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D9AA9-E098-4F35-8666-B316AFDA23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686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33500" y="1190625"/>
            <a:ext cx="7827963" cy="58721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16124" y="7438841"/>
            <a:ext cx="4128743" cy="704704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2921259" y="0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4878209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2921259" y="14878209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B5E5D435-35B0-42D6-85D3-06724B0CFF93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3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1900"/>
            <a:ext cx="4438650" cy="3330575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73664" y="4747949"/>
            <a:ext cx="5388084" cy="38836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7"/>
          </p:nvPr>
        </p:nvSpPr>
        <p:spPr>
          <a:xfrm>
            <a:off x="3815382" y="9371452"/>
            <a:ext cx="2918310" cy="49409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3A7BC6-6455-44CD-BAB2-42FD856E361B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4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1900"/>
            <a:ext cx="4438650" cy="3330575"/>
          </a:xfrm>
          <a:prstGeom prst="rect">
            <a:avLst/>
          </a:prstGeom>
          <a:ln w="0">
            <a:noFill/>
          </a:ln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73664" y="4747949"/>
            <a:ext cx="5388084" cy="38836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sldNum" idx="8"/>
          </p:nvPr>
        </p:nvSpPr>
        <p:spPr>
          <a:xfrm>
            <a:off x="3815382" y="9371452"/>
            <a:ext cx="2918310" cy="49409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4820018-1B60-4F4F-9C2A-526A44FF5C65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cs-CZ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3469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0BC66-2E83-470B-A8EC-A23B146253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20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342214-033D-450C-8D80-8C1B62A1DA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455507-5371-4C0A-959A-1B80EA0A90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0F5D81-4ACA-4903-AF4B-7606E60BD6A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BC2B41-CB28-4DE8-80B1-D30162D85FB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84749-914C-0488-3D88-7750FA0D1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2EF0B5-46F6-DF6F-24A7-61559DFEE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45A846-9311-3980-E8D1-491F1C7C3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0C5BF6-EBCD-181C-F7C6-4AD167EA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C5D74D-CCC2-D77E-AEBF-D068D97A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438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C65A1-2B4F-DB20-8796-D8B1DCE4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9B908F-FFA1-041A-555F-B05149ECC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38D367-9DEE-5C7C-5A29-ABDC175B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422332-6110-94D1-06F4-12CA768EB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632CB6-F8F6-4CDD-789E-927FE423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81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4C3BF4-7F23-1C77-2BCC-AFE261E67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1225D4-088D-DA87-AEA0-17DCB79CF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3616C6-BCFC-4330-54E7-F7705AC8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261B01-4546-B89F-291B-7BE65308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303BE8-5040-3466-90B2-36D0F0A7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545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CC8D6-DB21-AA3E-4D2A-81630508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9F7F15-5F99-A315-9524-F3498275F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B1FC554-766E-57D1-5D62-F86497079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C5808E-2919-FEB6-1D47-F7708A70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069F8F-B9E7-8082-131F-50D046C7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14A14B-95B8-77B2-6B84-509305129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217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13324-9774-1E3C-87AA-D2411084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8947A2-8498-CFC6-8031-5D24C1C98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BC088A-C615-03D2-96BF-276E749DA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D21ED84-26F3-72E8-FCDD-41E9C60E1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56D4E4-970D-6D50-3CFB-E69BABBC8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28DD687-34A7-A3FA-A2EA-9A99B0951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77F54B0-76EF-FF35-AF58-67DC311F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6D68C4D-AF19-4361-CAFF-8B52F74D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766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EABAD0-5BDE-8AEC-8D61-F330F242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D2F1499-E0D9-77DD-528A-854D3232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BFB625-EB36-5D42-ECC2-178EEE891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CCF27B1-FDEB-85DE-ABC5-BAB959E1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051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C2768E3-C28C-A65A-9C53-8F1490EF6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0090CBE-2D83-5CCF-5BA8-C15F6636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B237D4-4F2A-B381-762F-63C25ECD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63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4AD63D-C455-46CB-820B-469FC7525FF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67B61-7C51-8F69-BCAA-4CB37C267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6455B0-A9B0-8847-E2F1-DAD6F4B65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3F407F6-F1FC-2FA7-9E11-0A2BBB582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E862F8-16AD-D097-A1FC-5E9B9AAC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3B3CB9-E7BE-84FC-D977-FE2E7A4B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4D4B4E-A5B5-10AF-32A3-D4BB6C782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612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F38C7-1323-4048-459E-7B0B669D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C30635-D0C9-FA40-6F03-43EE8731D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477447-9F90-83CB-B043-1B92B6DFD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C3E273-94A6-02C6-AA5B-DFDDEBA03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25C4D9-788C-72B8-322E-9349CE759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7E05A7-CFDC-A58D-922D-E094BAC5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536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B2CDF-0915-A02E-4D9D-6D932FFBF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4C53E5-FCA8-33C5-85C7-63BDB85B9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87A6E0-065A-9758-A29F-01B8E066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8E0B39-7135-0B46-3A55-07BE7A12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32DDA1-C429-7C5B-8981-52434CFB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778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B02FF83-FC90-6391-B0D8-35041B85E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D80A1D1-E83D-D8C7-00F7-6DE75936C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7FED3D-1819-194F-2692-80288180C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5B2E2C-D535-D233-46F9-1F1A41F8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BA3C12-D6F6-E1DE-533E-7B6ADA74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38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087473B-7967-44B7-B122-2B01E89C66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4FB0F8-886A-430D-AE2E-5EB47274DB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2CB026-E1BC-4C80-9A75-C65DF6FF2F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8820FA-0AFD-453C-9F36-A029E01056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6B749C-BABC-4C77-9B1F-E9CAC9A56D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54B41A-992B-40E8-9B29-7A41D98823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D70D4F-E34B-45D9-90AE-2E4E3DEEA2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8B159D-8AAC-4E23-B8F6-74967FFA8322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1DF0B9-0CCF-F20E-3B4A-4770C4B70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220D9F-AF5B-6CC6-6351-7378B42B9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F7F1B2-F9BA-FF1F-E0F4-A8BF2A63B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38B537-785F-485B-9666-E90F1E188FCA}" type="datetimeFigureOut">
              <a:rPr lang="cs-CZ" smtClean="0"/>
              <a:t>24.11.2024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30A49F-A9FD-8D88-054B-22BBA68D1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929938-E07E-5FAC-92E6-0D83ABDC8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0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foabsolvent.cz/Temata/ClanekAbsolventi/5-3-14" TargetMode="External"/><Relationship Id="rId3" Type="http://schemas.openxmlformats.org/officeDocument/2006/relationships/hyperlink" Target="http://www.prihlaskynastredni.cz/" TargetMode="External"/><Relationship Id="rId7" Type="http://schemas.openxmlformats.org/officeDocument/2006/relationships/hyperlink" Target="https://data.cermat.cz/menu/data-a-analyticke-vystupy-jednotna-prijimaci-zkouska/agregovana-data-jpz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zdelavanivdatech.cz/" TargetMode="External"/><Relationship Id="rId5" Type="http://schemas.openxmlformats.org/officeDocument/2006/relationships/hyperlink" Target="https://msmt.gov.cz/vzdelavani/stredni-vzdelavani/prijimani-na-stredni-skoly-a-konzervatore" TargetMode="External"/><Relationship Id="rId4" Type="http://schemas.openxmlformats.org/officeDocument/2006/relationships/hyperlink" Target="https://prijimacky.cermat.c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a-chocen.cz/uchazeci-o-studium-2/prijimaci-zkousky-nanecisto/" TargetMode="External"/><Relationship Id="rId2" Type="http://schemas.openxmlformats.org/officeDocument/2006/relationships/hyperlink" Target="https://www.gymuo.cz/studium/prijimaci-rizeni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vda.cz/prijimaci-rizeni-2025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enproskolu.cz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/>
          <p:nvPr/>
        </p:nvPicPr>
        <p:blipFill>
          <a:blip r:embed="rId3"/>
          <a:stretch/>
        </p:blipFill>
        <p:spPr>
          <a:xfrm>
            <a:off x="0" y="-590760"/>
            <a:ext cx="9143280" cy="7007400"/>
          </a:xfrm>
          <a:prstGeom prst="rect">
            <a:avLst/>
          </a:prstGeom>
          <a:ln w="0">
            <a:noFill/>
          </a:ln>
        </p:spPr>
      </p:pic>
      <p:sp>
        <p:nvSpPr>
          <p:cNvPr id="48" name="Obdélník 9"/>
          <p:cNvSpPr/>
          <p:nvPr/>
        </p:nvSpPr>
        <p:spPr>
          <a:xfrm>
            <a:off x="-108360" y="5972040"/>
            <a:ext cx="9360360" cy="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Obdélník 4"/>
          <p:cNvSpPr/>
          <p:nvPr/>
        </p:nvSpPr>
        <p:spPr>
          <a:xfrm>
            <a:off x="-108360" y="0"/>
            <a:ext cx="9360360" cy="97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Obdélník 5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1" name="Picture 3" descr="C:\Users\Martin\Desktop\Pk - nove logo\a.jpg"/>
          <p:cNvPicPr/>
          <p:nvPr/>
        </p:nvPicPr>
        <p:blipFill>
          <a:blip r:embed="rId4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2" name="Obdélník 8"/>
          <p:cNvSpPr/>
          <p:nvPr/>
        </p:nvSpPr>
        <p:spPr>
          <a:xfrm>
            <a:off x="-120960" y="-23400"/>
            <a:ext cx="9360360" cy="136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136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Přijímací řízení </a:t>
            </a:r>
            <a:br>
              <a:rPr sz="3000" dirty="0"/>
            </a:b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ve školním roce 2024/2025</a:t>
            </a:r>
            <a:endParaRPr lang="cs-CZ" sz="3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Weby k využití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589197" y="1255275"/>
            <a:ext cx="8100000" cy="50137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Informace k přijímacímu řízení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www.prihlaskynastredni.cz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Jednotná přijímací zkouška (cermat.cz)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Přijímání do středního vzdělávání a vzdělávání v konzervatoři, MŠMT ČR (gov.cz)</a:t>
            </a:r>
            <a:endParaRPr lang="cs-CZ" sz="2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Statistická data k přijímacímu řízení </a:t>
            </a:r>
          </a:p>
          <a:p>
            <a:pPr marL="800100" lvl="1" indent="-3429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Vzdělávání v datech (vzdelavanivdatech.cz)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Agregovaná data JPZ | Data a analýzy (cermat.cz)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1" indent="-35560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Nejžádanější středoškolské obory a školy</a:t>
            </a:r>
          </a:p>
          <a:p>
            <a:pPr marL="812800" lvl="2" indent="-3556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Nejžádanější středoškolské obory a školy | Infoabsolvent.cz</a:t>
            </a:r>
            <a:endParaRPr lang="cs-CZ" sz="2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10000"/>
              </a:lnSpc>
              <a:spcBef>
                <a:spcPts val="601"/>
              </a:spcBef>
            </a:pP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18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Ne</a:t>
            </a:r>
            <a:r>
              <a:rPr lang="cs-CZ" sz="2400" b="1" strike="noStrike" spc="100" dirty="0">
                <a:solidFill>
                  <a:srgbClr val="376092"/>
                </a:solidFill>
                <a:latin typeface="Arial"/>
              </a:rPr>
              <a:t>jdůležitější NAVRHOVANÉ z</a:t>
            </a: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měny</a:t>
            </a:r>
            <a:br>
              <a:rPr lang="cs-CZ" sz="2400" b="1" spc="100" dirty="0">
                <a:solidFill>
                  <a:srgbClr val="376092"/>
                </a:solidFill>
                <a:latin typeface="Arial"/>
              </a:rPr>
            </a:br>
            <a:r>
              <a:rPr lang="cs-CZ" sz="2000" b="1" spc="-1" dirty="0">
                <a:solidFill>
                  <a:srgbClr val="C00000"/>
                </a:solidFill>
              </a:rPr>
              <a:t>pro přijímací řízení ve </a:t>
            </a:r>
            <a:r>
              <a:rPr lang="cs-CZ" sz="2000" b="1" spc="-1" dirty="0" err="1">
                <a:solidFill>
                  <a:srgbClr val="C00000"/>
                </a:solidFill>
              </a:rPr>
              <a:t>šk</a:t>
            </a:r>
            <a:r>
              <a:rPr lang="cs-CZ" sz="2000" b="1" spc="-1" dirty="0">
                <a:solidFill>
                  <a:srgbClr val="C00000"/>
                </a:solidFill>
              </a:rPr>
              <a:t>. roce 2025/2026</a:t>
            </a:r>
            <a:endParaRPr lang="cs-CZ" sz="2200" b="0" strike="noStrike" spc="100" dirty="0">
              <a:solidFill>
                <a:srgbClr val="376092"/>
              </a:solidFill>
              <a:latin typeface="Arial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13" y="4353135"/>
            <a:ext cx="1693987" cy="1689105"/>
          </a:xfrm>
          <a:prstGeom prst="rect">
            <a:avLst/>
          </a:prstGeom>
        </p:spPr>
      </p:pic>
      <p:sp>
        <p:nvSpPr>
          <p:cNvPr id="8" name="Obdélník 1"/>
          <p:cNvSpPr/>
          <p:nvPr/>
        </p:nvSpPr>
        <p:spPr>
          <a:xfrm>
            <a:off x="487313" y="1231337"/>
            <a:ext cx="7526625" cy="47434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Zkrácený termín pro podání přihlášky v 1. kole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od 1. února do 15.</a:t>
            </a:r>
            <a:r>
              <a:rPr lang="cs-CZ" b="1" dirty="0"/>
              <a:t> 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února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Zrušení hybridní formy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podání přihlášky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V DIPSY bude vždy jen jedna platná přihláška. Budou-li uchazeči chtít v termínu pro podání přihlášky něco změnit, budou muset nejdřív zrušit původní přihlášku.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Do 2. kola se budou moci hlásit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i uchazeči,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kteří nekonali jednotnou přijímací zkoušku v 1. kole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; budou za ni hodnoceni 0</a:t>
            </a:r>
            <a:r>
              <a:rPr lang="cs-CZ" dirty="0"/>
              <a:t> 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body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Změna termínu pro konání talentových zkoušek v konzervatoři.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ŠPZ budou zadávat posudky přímo do DIPSY.</a:t>
            </a: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259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Přijímací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521820" y="1586252"/>
            <a:ext cx="8100000" cy="399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Ředitel střední školy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do 31. ledna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zveřejní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kritéria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 přijímacího řízení</a:t>
            </a: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294A8B"/>
                </a:solidFill>
                <a:latin typeface="Calibri"/>
              </a:rPr>
              <a:t>Uchazeči budou hodnoceni na základě:</a:t>
            </a:r>
            <a:endParaRPr lang="cs-CZ" sz="2200" spc="-1" dirty="0"/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výsledků jednotných, školních a talentových přijímacích  zkoušek (konají-li se do zvoleného oboru vzdělání)</a:t>
            </a:r>
            <a:endParaRPr lang="cs-CZ" sz="2200" spc="-1" dirty="0"/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případně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dle hodnocení na vysvědčeních z předchozího vzdělávání  </a:t>
            </a: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případně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dle dalších skutečností, které osvědčují vhodné schopnosti, vědomosti a zájmy uchazeče </a:t>
            </a: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9933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Přijímací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38707" y="1049933"/>
            <a:ext cx="8266225" cy="47383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Počet přihlášek pro 1. kolo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přijímacího řízení nejvýše: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2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do oborů vzdělání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s talentovou zkouškou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a zároveň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3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do oborů vzdělání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bez talentové zkoušky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Všechny přihlášky se evidují v informačním systému o přijímacím řízení DIPSY na www.dipsy.cz. </a:t>
            </a:r>
            <a:endParaRPr lang="cs-CZ" sz="21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Tři způsoby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podání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přihlášky: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elektronicky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prostřednictvím DIPSY na základě prokázání totožnosti s využitím prostředku pro elektronickou identifikaci (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eObčanka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, bankovní identita, datová schránka apod.)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hybridně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v podobě výpisu získaného z DIPSY bez prokázání totožnosti s využitím prostředku pro elektronickou identifikaci 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na papírovém tiskopisu</a:t>
            </a:r>
            <a:endParaRPr lang="cs-CZ" sz="2100" b="1" strike="noStrike" spc="-1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2191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521820" y="1324526"/>
            <a:ext cx="8009859" cy="47259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Součásti přihlášky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čestné prohlášení, že nezletilý uchazeč souhlasí s jejím podáním a obsahem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kopie dokladů stanovených legislativou a ředitelem střední školy (lékařský posudek o zdravotní způsobilosti, doporučení  ŠPZ, hodnocení na vysvědčeních z předchozího vzdělávání, diplomy…)</a:t>
            </a:r>
          </a:p>
          <a:p>
            <a:pPr marL="355600" lvl="1" indent="-35560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Překlad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dokumentu vyhotoveném v cizím jazyce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nemusí být úředně ověřený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V případě pochybností může ředitel SŠ požadovat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předložení originálu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dokumentů přiložených k přihlášce i úředního překladu.</a:t>
            </a: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224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42158" y="1672414"/>
            <a:ext cx="8086069" cy="31455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Uchazeč na přihlášce závazně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seřadí pořadí škol a oborů vzdělání podle své priority. 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Uvedené pořadí musí být ve všech podaných přihláškách shodné.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/>
              </a:rPr>
              <a:t>Po uplynutí termínu pro podání přihlášky </a:t>
            </a:r>
            <a:r>
              <a:rPr lang="cs-CZ" sz="2200" b="1" spc="-1" dirty="0">
                <a:latin typeface="Calibri"/>
              </a:rPr>
              <a:t>nelze pořadí oborů vzdělání měnit.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Termín pro podání přihlášky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pro 1. kolo přijímacího řízení do oborů vzdělání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s talentovou zkouškou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i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bez talentové zkoušky </a:t>
            </a:r>
            <a:r>
              <a:rPr lang="cs-CZ" sz="22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od 1. února do 20.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února</a:t>
            </a: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87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Podání přihlášky </a:t>
            </a:r>
            <a:r>
              <a:rPr lang="cs-CZ" sz="2400" b="1" spc="-1" dirty="0">
                <a:solidFill>
                  <a:srgbClr val="376092"/>
                </a:solidFill>
                <a:latin typeface="Arial"/>
              </a:rPr>
              <a:t>elektronicky</a:t>
            </a:r>
          </a:p>
        </p:txBody>
      </p:sp>
      <p:sp>
        <p:nvSpPr>
          <p:cNvPr id="8" name="Obdélník 1"/>
          <p:cNvSpPr/>
          <p:nvPr/>
        </p:nvSpPr>
        <p:spPr>
          <a:xfrm>
            <a:off x="251640" y="1337630"/>
            <a:ext cx="8230448" cy="48414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2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prostřednictvím informačního systému DIPSY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 přihlášení zákonného zástupce (plnoletého uchazeče) do systému prostřednictvím e-identity systém zobrazí jeho děti.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Při volbě školy systém zobrazí všechny povinné přílohy stanovené ředitelem střední školy.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vyplní jeden formulář přihlášky v systému, přiřadí prioritu vybraným školám a oborům vzdělání a vloží do systému dokumenty pro všechny zvolené obory vzdělání.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obdrží e-mailem potvrzení o podání přihlášky.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Ředitel SŠ činí všechny úkony v přijímacím řízení vůči zákonnému zástupci prostřednictvím informačního systému. </a:t>
            </a: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8886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Podání přihlášky </a:t>
            </a:r>
            <a:r>
              <a:rPr lang="cs-CZ" sz="2400" b="1" spc="-1" dirty="0">
                <a:solidFill>
                  <a:srgbClr val="376092"/>
                </a:solidFill>
                <a:latin typeface="Arial"/>
              </a:rPr>
              <a:t>hybridně</a:t>
            </a:r>
            <a:endParaRPr lang="cs-CZ" sz="22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03413" y="1543406"/>
            <a:ext cx="8336814" cy="38226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výpisem z informačního systému DIPSY</a:t>
            </a:r>
          </a:p>
          <a:p>
            <a:pPr marL="722313" indent="-366713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vyplní jeden formulář přihlášky přiřadí prioritu vybraným školám a oborům vzdělání a vloží do systému dokumenty pro všechny zvolené obory vzdělání.</a:t>
            </a:r>
          </a:p>
          <a:p>
            <a:pPr marL="722313" indent="-366713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vytiskne výpis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z informačního systému a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doručí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jej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podepsaný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do všech škol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, do jejichž oborů vzdělání se uchazeč hlásí.</a:t>
            </a:r>
          </a:p>
          <a:p>
            <a:pPr marL="722313" indent="-366713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se uchazeč hlásí do více oborů vzdělání (zaměření ŠVP) na téže škole, stačí když odevzdá řediteli této školy přihlášku pouze jednu. </a:t>
            </a: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0371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Podání přihlášky </a:t>
            </a:r>
            <a:r>
              <a:rPr lang="cs-CZ" sz="2400" b="1" spc="-1" dirty="0">
                <a:solidFill>
                  <a:srgbClr val="376092"/>
                </a:solidFill>
              </a:rPr>
              <a:t>na papírovém tiskopisu</a:t>
            </a: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  </a:t>
            </a:r>
            <a:endParaRPr lang="cs-CZ" sz="22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384163" y="1495464"/>
            <a:ext cx="8163072" cy="40488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2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na tiskopisu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podá přihlášku na papírovém tiskopisu do všech škol, do jejíchž oborů vzdělání se uchazeč hlásí.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Na všech přihláškách na tiskopisu musí být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pořadí oborů vzdělání shodné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.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se uchazeč hlásí do více oborů vzdělání (zaměření ŠVP) na téže škole, stačí když odevzdá řediteli této školy přihlášku pouze jednu. </a:t>
            </a:r>
          </a:p>
          <a:p>
            <a:pPr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712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4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4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zkoušky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48" name="Obdélník 1"/>
          <p:cNvSpPr/>
          <p:nvPr/>
        </p:nvSpPr>
        <p:spPr>
          <a:xfrm>
            <a:off x="467460" y="1492225"/>
            <a:ext cx="8208360" cy="36969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1. kole přijímacího řízení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oborů vzdělání s maturitní zkouškou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(ve všech formách vzdělávání, včetně nástavbového studia, ve středních školách všech zřizovatelů) se koná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jednotná přijímací zkouška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 českého jazyka a literatury a z matematiky.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Test z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českého jazyka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trvá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minut, test z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matematiky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trvá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minut.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Výjimkou jsou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pouze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obory vzdělání s talentovou zkouškou ze skupiny 82</a:t>
            </a:r>
            <a:r>
              <a:rPr lang="cs-CZ" sz="22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Umění a užité umění a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zkrácené studium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 získání středního vzdělání s maturitní zkouškou.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5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Obdélník 11"/>
          <p:cNvSpPr/>
          <p:nvPr/>
        </p:nvSpPr>
        <p:spPr>
          <a:xfrm>
            <a:off x="0" y="0"/>
            <a:ext cx="914328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2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600" b="1" strike="noStrike" spc="-1" dirty="0">
                <a:solidFill>
                  <a:srgbClr val="C00000"/>
                </a:solidFill>
                <a:latin typeface="Calibri"/>
              </a:rPr>
              <a:t>Vývoj počtu žáků 9. ročníků základních škol</a:t>
            </a:r>
            <a:br>
              <a:rPr sz="2200" dirty="0"/>
            </a:br>
            <a:r>
              <a:rPr lang="cs-CZ" sz="2400" b="1" strike="noStrike" spc="-1" dirty="0">
                <a:solidFill>
                  <a:srgbClr val="376092"/>
                </a:solidFill>
                <a:latin typeface="Calibri"/>
              </a:rPr>
              <a:t>Pardubický kraj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E48F3BB-F334-4F97-BA0F-9E1032237A29}" type="slidenum">
              <a:t>2</a:t>
            </a:fld>
            <a:endParaRPr dirty="0"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430587"/>
              </p:ext>
            </p:extLst>
          </p:nvPr>
        </p:nvGraphicFramePr>
        <p:xfrm>
          <a:off x="251640" y="1157760"/>
          <a:ext cx="8757606" cy="472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99964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Obdélník 1"/>
          <p:cNvSpPr/>
          <p:nvPr/>
        </p:nvSpPr>
        <p:spPr>
          <a:xfrm>
            <a:off x="467640" y="1417680"/>
            <a:ext cx="8208360" cy="4515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Uchazeč, který se hlásí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alespoň do jednoho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oboru vzdělání s</a:t>
            </a:r>
            <a:r>
              <a:rPr lang="cs-CZ" dirty="0"/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maturitní zkouškou,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může jednotné přijímací zkoušky konat dvakrát.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Místo konání zkoušky stanoví uchazeči </a:t>
            </a:r>
            <a:r>
              <a:rPr lang="cs-CZ" sz="2200" b="1" spc="-1" dirty="0" err="1">
                <a:solidFill>
                  <a:srgbClr val="C00000"/>
                </a:solidFill>
                <a:latin typeface="Calibri"/>
              </a:rPr>
              <a:t>Cermat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200" b="1" spc="-1" dirty="0">
                <a:latin typeface="Calibri"/>
              </a:rPr>
              <a:t>(a to i pro náhradní termín),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200" b="1" spc="-1" dirty="0">
                <a:latin typeface="Calibri"/>
              </a:rPr>
              <a:t>může být i dvakrát v téže škole.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Nikdy to není škola, kam se uchazeč nepřihlásil.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Uchazeč, který se pro vážné důvody k řádnému termínu přijímací zkoušky nedostaví a svoji neúčast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písemně nejpozději do 3</a:t>
            </a:r>
            <a:r>
              <a:rPr lang="cs-CZ" dirty="0"/>
              <a:t> 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pracovních dnů omluví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řediteli školy, ve které ji měl konat, koná zkoušku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 náhradním termínu.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Ředitel školy může stanovit i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školní přijímací zkoušku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.</a:t>
            </a:r>
            <a:endParaRPr lang="cs-CZ" sz="2200" b="1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sp>
        <p:nvSpPr>
          <p:cNvPr id="9" name="PlaceHolder 1"/>
          <p:cNvSpPr txBox="1">
            <a:spLocks/>
          </p:cNvSpPr>
          <p:nvPr/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zkoušky</a:t>
            </a:r>
            <a:endParaRPr lang="cs-CZ" sz="2200" spc="-1" dirty="0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Termíny konání přijímacích zkoušek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graphicFrame>
        <p:nvGraphicFramePr>
          <p:cNvPr id="161" name="Tabulka 3"/>
          <p:cNvGraphicFramePr/>
          <p:nvPr>
            <p:extLst>
              <p:ext uri="{D42A27DB-BD31-4B8C-83A1-F6EECF244321}">
                <p14:modId xmlns:p14="http://schemas.microsoft.com/office/powerpoint/2010/main" val="2870669556"/>
              </p:ext>
            </p:extLst>
          </p:nvPr>
        </p:nvGraphicFramePr>
        <p:xfrm>
          <a:off x="341100" y="2114962"/>
          <a:ext cx="8461080" cy="2216520"/>
        </p:xfrm>
        <a:graphic>
          <a:graphicData uri="http://schemas.openxmlformats.org/drawingml/2006/table">
            <a:tbl>
              <a:tblPr/>
              <a:tblGrid>
                <a:gridCol w="283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5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400">
                <a:tc gridSpan="4"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Jednotné přijímací zkoušky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1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Studium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1. řádný termín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2. řádný termín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Náhradní termín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8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Čtyřleté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11. 4. 2025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14. 4. 2025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29. a 30.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Šestileté a osmileté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15. 4. 2025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16. 4. 2025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29. a 30. 4. 2025</a:t>
                      </a:r>
                      <a:endParaRPr lang="cs-CZ" sz="2200" b="0" strike="noStrike" spc="-1" dirty="0">
                        <a:latin typeface="+mn-lt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0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Talentová a školní přijímací zkouška</a:t>
            </a:r>
            <a:endParaRPr lang="cs-CZ" sz="2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04" name="Obdélník 1"/>
          <p:cNvSpPr/>
          <p:nvPr/>
        </p:nvSpPr>
        <p:spPr>
          <a:xfrm>
            <a:off x="431460" y="1378347"/>
            <a:ext cx="8280360" cy="44613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Ředitel školy stanoví alespoň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dva termíny </a:t>
            </a:r>
            <a:r>
              <a:rPr lang="cs-CZ" sz="220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konání talentové či školní přijímací zkoušky a alespoň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jeden náhradní termín</a:t>
            </a:r>
            <a:r>
              <a:rPr lang="cs-CZ" sz="220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Talentová a školní přijímací zkouška </a:t>
            </a:r>
            <a:r>
              <a:rPr lang="cs-CZ" sz="220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 koná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15. března do 23.</a:t>
            </a:r>
            <a:r>
              <a:rPr lang="cs-CZ" dirty="0"/>
              <a:t>  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dubna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tak, aby se alespoň 1 termín konal jindy než jednotná zkouška.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V případě, že dojde k překryvu termínů, je možné uchazeči přiznat náhradní termín, pokud se z původního řádně omluví.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Náhradní termín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talentové či školní přijímací zkoušky stanoví ředitel školy od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24. dubna do 5. května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tak, aby se konal jindy než jednotná zkouška.</a:t>
            </a: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Talentovou a školní přijímací zkoušku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může uchazeč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konat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v</a:t>
            </a:r>
            <a:r>
              <a:rPr lang="cs-CZ" dirty="0"/>
              <a:t> 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každém oboru vzdělání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pouze jednou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Hodnocení uchazečů v 1. kole přijímacího řízení</a:t>
            </a:r>
            <a:endParaRPr lang="cs-CZ" sz="22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313152" y="1255236"/>
            <a:ext cx="8516975" cy="4533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 dirty="0">
                <a:solidFill>
                  <a:srgbClr val="294A8B"/>
                </a:solidFill>
                <a:latin typeface="Calibri"/>
                <a:ea typeface="DejaVu Sans"/>
              </a:rPr>
              <a:t>Uchazeči budou hodnoceni na základě:</a:t>
            </a:r>
            <a:endParaRPr lang="cs-CZ" sz="2100" b="0" strike="noStrike" spc="-1" dirty="0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výsledků jednotných, školních a talentových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přijímacích  zkoušek</a:t>
            </a:r>
            <a:endParaRPr lang="cs-CZ" sz="2100" b="0" strike="noStrike" spc="-1" dirty="0">
              <a:latin typeface="Arial"/>
            </a:endParaRP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případně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dle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hodnocení na vysvědčeních z předchozího vzdělávání  </a:t>
            </a: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případně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dle dalších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skutečností, které osvědčují vhodné schopnosti, vědomosti a zájmy uchazeče</a:t>
            </a:r>
          </a:p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Hodnocení jednotných testů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z ČJ a z M se na celkovém hodnocení uchazeče v přijímacím řízení bude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podílet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minimálně 60 %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,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respektive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40 %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 oboru vzdělání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Gymnázium se sportovní přípravou.</a:t>
            </a:r>
            <a:endParaRPr lang="cs-CZ" sz="2100" spc="-1" dirty="0"/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Uchazeči se do hodnocení přijímacího řízení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započte lepší výsledek z</a:t>
            </a:r>
            <a:r>
              <a:rPr lang="cs-CZ" dirty="0"/>
              <a:t> 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každého testu. </a:t>
            </a: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latin typeface="Calibri"/>
              </a:rPr>
              <a:t>Ředitel školy stanoví pořadí uchazečů podle výsledků hodnocení přijímacího řízení, </a:t>
            </a:r>
            <a:r>
              <a:rPr lang="cs-CZ" sz="2100" b="1" spc="-1" dirty="0">
                <a:latin typeface="Calibri"/>
              </a:rPr>
              <a:t>v případě rovnosti bodů rozhodují doplňková kritéria</a:t>
            </a:r>
            <a:r>
              <a:rPr lang="cs-CZ" sz="2100" spc="-1" dirty="0">
                <a:latin typeface="Calibri"/>
              </a:rPr>
              <a:t>.</a:t>
            </a:r>
            <a:endParaRPr lang="cs-CZ" sz="210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-108360" y="86400"/>
            <a:ext cx="936036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Hodnocení uchazečů v 1. kole </a:t>
            </a:r>
            <a:r>
              <a:rPr lang="cs-CZ" sz="2400" b="1" spc="-1">
                <a:solidFill>
                  <a:srgbClr val="C00000"/>
                </a:solidFill>
              </a:rPr>
              <a:t>přijímacího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92" name="Obdélník 1"/>
          <p:cNvSpPr/>
          <p:nvPr/>
        </p:nvSpPr>
        <p:spPr>
          <a:xfrm>
            <a:off x="341640" y="1355760"/>
            <a:ext cx="8460360" cy="427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Doporučenou podmínkou pro přijetí uchazeče ke vzdělávání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ve středních školách zřizovaných Pardubickým krajem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je, aby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součtu bodů z obou testů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dosáhl následující minimální hranice: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Čtyřleté studium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 se sportovní přípravou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 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ostatní obory vzdělání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 maturitní zkouškou 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25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Osmileté studium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-108360" y="86400"/>
            <a:ext cx="936036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Hodnocení uchazečů v 1. kole přijímacího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533344" y="1496144"/>
            <a:ext cx="8076951" cy="41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spc="-1" dirty="0">
                <a:latin typeface="Calibri"/>
              </a:rPr>
              <a:t>Uchazeč bude přijat do oboru vzdělání, který má v jeho přihlášce nejvyšší prioritu (je uveden na nejvyšším místě) a u nějž jej výsledky přijímacího řízení opravňují k přijetí,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do ostatních oborů nebude přijat</a:t>
            </a:r>
            <a:r>
              <a:rPr lang="cs-CZ" sz="2200" spc="-1" dirty="0">
                <a:latin typeface="Calibri"/>
              </a:rPr>
              <a:t>.</a:t>
            </a:r>
          </a:p>
          <a:p>
            <a:pPr marL="355600" lvl="1" indent="-355600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 err="1">
                <a:latin typeface="Calibri"/>
              </a:rPr>
              <a:t>Cermat</a:t>
            </a:r>
            <a:r>
              <a:rPr lang="cs-CZ" sz="2200" b="1" spc="-1" dirty="0">
                <a:latin typeface="Calibri"/>
              </a:rPr>
              <a:t> zpřístupní výsledky </a:t>
            </a:r>
            <a:r>
              <a:rPr lang="cs-CZ" sz="2200" spc="-1" dirty="0">
                <a:latin typeface="Calibri"/>
              </a:rPr>
              <a:t>jednotné zkoušky </a:t>
            </a:r>
            <a:r>
              <a:rPr lang="cs-CZ" sz="2200" b="1" spc="-1" dirty="0">
                <a:latin typeface="Calibri"/>
              </a:rPr>
              <a:t>školám 6. května</a:t>
            </a:r>
          </a:p>
          <a:p>
            <a:pPr marL="355600" lvl="1" indent="-355600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latin typeface="Calibri"/>
              </a:rPr>
              <a:t>Výsledky</a:t>
            </a:r>
            <a:r>
              <a:rPr lang="cs-CZ" sz="2200" spc="-1" dirty="0">
                <a:latin typeface="Calibri"/>
              </a:rPr>
              <a:t> přijímacího řízení formou seznamu s bodovým hodnocením každého kritéria </a:t>
            </a:r>
            <a:r>
              <a:rPr lang="cs-CZ" sz="2200" b="1" spc="-1" dirty="0">
                <a:latin typeface="Calibri"/>
              </a:rPr>
              <a:t>zveřejní všechny střední školy 15.</a:t>
            </a:r>
            <a:r>
              <a:rPr lang="cs-CZ" dirty="0"/>
              <a:t> </a:t>
            </a:r>
            <a:r>
              <a:rPr lang="cs-CZ" sz="2200" b="1" spc="-1" dirty="0">
                <a:latin typeface="Calibri"/>
              </a:rPr>
              <a:t>května</a:t>
            </a:r>
            <a:r>
              <a:rPr lang="cs-CZ" sz="2200" spc="-1" dirty="0">
                <a:latin typeface="Calibri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/>
              </a:rPr>
              <a:t>Seznam se zveřejňuje na veřejně přístupném místě ve škole a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v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informačním systému pro přijímací zkoušky.</a:t>
            </a:r>
          </a:p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Rozhodnutí o přijetí ani o nepřijetí se </a:t>
            </a:r>
            <a:r>
              <a:rPr lang="cs-CZ" sz="2200" b="1" strike="noStrike" spc="-1" dirty="0">
                <a:latin typeface="Calibri"/>
              </a:rPr>
              <a:t>nevyhotovuje a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neodesílá</a:t>
            </a:r>
            <a:r>
              <a:rPr lang="cs-CZ" sz="2200" strike="noStrike" spc="-1" dirty="0">
                <a:latin typeface="Calibri"/>
              </a:rPr>
              <a:t>. </a:t>
            </a:r>
            <a:endParaRPr lang="cs-CZ" sz="220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796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Vzdání se práva na přijetí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683280" y="1309434"/>
            <a:ext cx="7774200" cy="42381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Uchazeč se může vzdát práva na přijetí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podáním řediteli školy, kam byl přijat, doručeným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nejpozději 3 pracovní dny před termínem pro podání přihlášky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do dalšího kola do oboru, kam se bude hlásit.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Podání musí být učiněno písemně nebo elektronicky se zaručeným elektronickým podpisem.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Vzdáním se práva na přijetí v jednom oboru uchazeči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nevzniká právo na přijetí do jiných oborů v daném kole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Ředitel školy může takto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uvolněné místo obsadit až v dalším kole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 přijímacího řízení.</a:t>
            </a:r>
            <a:endParaRPr lang="cs-CZ" sz="22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Odvolání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375025" y="1390916"/>
            <a:ext cx="8393230" cy="42381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Odvolání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lze podat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3 pracovních dnů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ode dne zveřejnění výsledků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Rozhodnutí o odvolání může být kladné jen v případě porušení legislativy, chybně ohodnocené jednotné, talentové či školní přijímací zkoušky či chybně vyhodnocených kritérií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Nemá smysl se odvolávat proti nepřijetí z důvodu možného uvolnění kapacity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Případnou volnou kapacitu může ředitel naplnit až v dalším kole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byl uchazeč přijat na </a:t>
            </a:r>
            <a:r>
              <a:rPr lang="cs-CZ" sz="2200" spc="-1" dirty="0" err="1">
                <a:solidFill>
                  <a:srgbClr val="000000"/>
                </a:solidFill>
                <a:latin typeface="Calibri"/>
              </a:rPr>
              <a:t>prioritnější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školu, nemá smysl, aby se odvolával proti nepřijetí na méně prioritní školy, protože takovému odvolání nemůže být vyhověno.</a:t>
            </a:r>
          </a:p>
        </p:txBody>
      </p:sp>
    </p:spTree>
    <p:extLst>
      <p:ext uri="{BB962C8B-B14F-4D97-AF65-F5344CB8AC3E}">
        <p14:creationId xmlns:p14="http://schemas.microsoft.com/office/powerpoint/2010/main" val="3619126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Druhé kolo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372439" y="1468156"/>
            <a:ext cx="8398402" cy="40560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Ředitel střední školy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vyhlásí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 kolo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18. května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Termín pro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podání přihlášky </a:t>
            </a:r>
            <a:r>
              <a:rPr lang="cs-CZ" sz="2100" strike="noStrike" spc="-1" dirty="0">
                <a:latin typeface="Calibri"/>
                <a:ea typeface="DejaVu Sans"/>
              </a:rPr>
              <a:t>je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do 24. května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 2. kole přijímacího řízení do maturitního oboru se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vždy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zohlední výsledky jednotné přijímací zkoušky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z 1. kola.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Jednotná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přijímací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zkouška se ve 2. kole nekoná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Pokud je součástí přijímacího řízení talentová zkouška, stanoví ředitel jeden řádný termín </a:t>
            </a:r>
            <a:r>
              <a:rPr lang="pl-PL" sz="2100" dirty="0">
                <a:latin typeface="Calibri" panose="020F0502020204030204" pitchFamily="34" charset="0"/>
                <a:cs typeface="Calibri" panose="020F0502020204030204" pitchFamily="34" charset="0"/>
              </a:rPr>
              <a:t>v období od 8. do 12. června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. Náhradní termín není.</a:t>
            </a:r>
            <a:endParaRPr lang="cs-CZ" sz="21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Uchazeč, který v 1. kole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jednotnou zkoušku nekonal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nemůže podat přihlášku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do maturitního oboru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ve 2. kole.</a:t>
            </a: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085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Druhé kolo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529119" y="1747005"/>
            <a:ext cx="8085041" cy="2894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 2. kola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 podat přihlášku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uchazeč, který:</a:t>
            </a:r>
          </a:p>
          <a:p>
            <a:pPr marL="800280" lvl="1" indent="-343080" algn="just">
              <a:spcBef>
                <a:spcPts val="9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nebyl přijat nikam v 1. kole, nebo</a:t>
            </a:r>
          </a:p>
          <a:p>
            <a:pPr marL="800280" lvl="1" indent="-343080" algn="just">
              <a:spcBef>
                <a:spcPts val="9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vzdal práva na přijetí po 1. kole.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Ve 2. kole se postupuje obdobně jako v 1. kole (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využije se elektronický systém, počet přihlášek 2+3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).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Výsledky budou známy 24.</a:t>
            </a:r>
            <a:r>
              <a:rPr lang="cs-CZ" sz="2100" b="1" dirty="0">
                <a:solidFill>
                  <a:srgbClr val="C00000"/>
                </a:solidFill>
              </a:rPr>
              <a:t> 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června.</a:t>
            </a: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74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878564"/>
              </p:ext>
            </p:extLst>
          </p:nvPr>
        </p:nvGraphicFramePr>
        <p:xfrm>
          <a:off x="251639" y="1157760"/>
          <a:ext cx="8699855" cy="4809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1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8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Narození v jednotlivých okresech Pardubického kraje</a:t>
            </a:r>
            <a:endParaRPr lang="cs-CZ" sz="2200" b="0" strike="noStrike" spc="-1" dirty="0">
              <a:latin typeface="Arial"/>
            </a:endParaRPr>
          </a:p>
        </p:txBody>
      </p:sp>
      <p:cxnSp>
        <p:nvCxnSpPr>
          <p:cNvPr id="85" name="Přímá spojnice 2"/>
          <p:cNvCxnSpPr/>
          <p:nvPr/>
        </p:nvCxnSpPr>
        <p:spPr>
          <a:xfrm flipH="1" flipV="1">
            <a:off x="2814264" y="1274804"/>
            <a:ext cx="15064" cy="3812851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86" name="TextovéPole 4"/>
          <p:cNvSpPr/>
          <p:nvPr/>
        </p:nvSpPr>
        <p:spPr>
          <a:xfrm>
            <a:off x="2798903" y="1290274"/>
            <a:ext cx="1007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9. ročník ZŠ</a:t>
            </a:r>
            <a:endParaRPr lang="cs-CZ" sz="1200" b="0" strike="noStrike" spc="-1" dirty="0">
              <a:latin typeface="Arial"/>
            </a:endParaRPr>
          </a:p>
        </p:txBody>
      </p:sp>
      <p:cxnSp>
        <p:nvCxnSpPr>
          <p:cNvPr id="87" name="Přímá spojnice 10"/>
          <p:cNvCxnSpPr/>
          <p:nvPr/>
        </p:nvCxnSpPr>
        <p:spPr>
          <a:xfrm flipV="1">
            <a:off x="6350725" y="1290994"/>
            <a:ext cx="10037" cy="3812851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</p:spTree>
    <p:extLst>
      <p:ext uri="{BB962C8B-B14F-4D97-AF65-F5344CB8AC3E}">
        <p14:creationId xmlns:p14="http://schemas.microsoft.com/office/powerpoint/2010/main" val="2351505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Třetí a další kola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492273" y="1354890"/>
            <a:ext cx="8160840" cy="37688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  <a:ea typeface="DejaVu Sans"/>
              </a:rPr>
              <a:t>Termíny dalších škol nejsou stanoveny centrálně, určí je ředitel střední školy.</a:t>
            </a:r>
          </a:p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  <a:ea typeface="DejaVu Sans"/>
              </a:rPr>
              <a:t>Počet přihlášek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  <a:ea typeface="DejaVu Sans"/>
              </a:rPr>
              <a:t>není omezen</a:t>
            </a:r>
            <a:r>
              <a:rPr lang="cs-CZ" sz="21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cs-CZ" sz="21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 dalších kol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 podat přihlášku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uchazeč, který:</a:t>
            </a:r>
          </a:p>
          <a:p>
            <a:pPr marL="800280" lvl="1" indent="-34308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nebyl přijat nikam v předchozích kolech, nebo</a:t>
            </a:r>
          </a:p>
          <a:p>
            <a:pPr marL="800280" lvl="1" indent="-34308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vzdal práva na přijetí po předchozích kolech.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Elektronický systém se nepoužije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přihláška se podává na tiskopise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Na tiskopise se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uvede vždy jen jedna škola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 Může být uvedeno i více oborů vzdělání v této škole, které se neuvádí dle priority.</a:t>
            </a:r>
          </a:p>
        </p:txBody>
      </p:sp>
    </p:spTree>
    <p:extLst>
      <p:ext uri="{BB962C8B-B14F-4D97-AF65-F5344CB8AC3E}">
        <p14:creationId xmlns:p14="http://schemas.microsoft.com/office/powerpoint/2010/main" val="4088857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Třetí a další kola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510471" y="1472240"/>
            <a:ext cx="8200392" cy="42612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Ve 3. a dalších kolech přijímacího řízení do maturitního oboru ředitel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zohlednit výsledky jednotné přijímací zkoušky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z 1. kola. Zároveň určí náhradní způsob hodnocení, v případě že uchazeč zkoušku nekonal.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Ředitel školy vyhotoví 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doručí rozhodnutí v písemné formě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Přijatý uchazeč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potvrdí do 7 dnů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od oznámení rozhodnutí o přijetí svůj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úmysl vzdělávat se v daném oboru vzdělání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(volná forma, písemně nebo elektronicky se zaručeným elektronickým podpisem). 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Potvrdit svůj úmysl vzdělávat se může uchazeč jen do jednoho oboru.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Uplynutím lhůty pro potvrzení úmyslu vzdělávat se zaniká právo na přijetí do daného oboru vzdělání. </a:t>
            </a:r>
          </a:p>
        </p:txBody>
      </p:sp>
    </p:spTree>
    <p:extLst>
      <p:ext uri="{BB962C8B-B14F-4D97-AF65-F5344CB8AC3E}">
        <p14:creationId xmlns:p14="http://schemas.microsoft.com/office/powerpoint/2010/main" val="4171313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-108360" y="96480"/>
            <a:ext cx="936036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200" b="1" spc="-1" dirty="0">
                <a:solidFill>
                  <a:srgbClr val="C00000"/>
                </a:solidFill>
              </a:rPr>
              <a:t>Žáci z Ukrajiny s dočasnou ochranou a osoby, které získaly </a:t>
            </a:r>
            <a:br>
              <a:rPr lang="cs-CZ" sz="2200" b="1" spc="-1" dirty="0">
                <a:solidFill>
                  <a:srgbClr val="C00000"/>
                </a:solidFill>
              </a:rPr>
            </a:br>
            <a:r>
              <a:rPr lang="cs-CZ" sz="2200" b="1" spc="-1" dirty="0">
                <a:solidFill>
                  <a:srgbClr val="C00000"/>
                </a:solidFill>
              </a:rPr>
              <a:t>předchozí vzdělání ve škole mimo území České republiky</a:t>
            </a:r>
          </a:p>
        </p:txBody>
      </p:sp>
      <p:sp>
        <p:nvSpPr>
          <p:cNvPr id="198" name="Obdélník 1"/>
          <p:cNvSpPr/>
          <p:nvPr/>
        </p:nvSpPr>
        <p:spPr>
          <a:xfrm>
            <a:off x="400899" y="1361658"/>
            <a:ext cx="8294527" cy="40971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MŠMT vydá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opatření obecné povahy se stejnými úlevami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 žáky z</a:t>
            </a:r>
            <a:r>
              <a:rPr lang="cs-CZ" dirty="0"/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Ukrajiny s dočasnou ochranou </a:t>
            </a:r>
            <a:r>
              <a:rPr lang="cs-CZ" sz="22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PRAVDĚPODOBNĚ STEJNÉ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jako v</a:t>
            </a:r>
            <a:r>
              <a:rPr lang="cs-CZ" dirty="0"/>
              <a:t> 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loňském roce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(prominutí přijímací zkoušky z ČJ na žádost, konání přijímací zkoušky z M v</a:t>
            </a:r>
            <a:r>
              <a:rPr lang="cs-CZ" dirty="0"/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ukrajinském jazyce, čestné prohlášení o</a:t>
            </a:r>
            <a:r>
              <a:rPr lang="cs-CZ" dirty="0"/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známkách z předchozího vzdělávání).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Termín pohovoru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k ověření znalosti českého jazyka,  která je nezbytná pro vzdělávání v daném oboru vzdělání, 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stanoví ředitel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střední školy. 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Uchazeč koná pohovor do každého oboru vzdělání s maturitní zkouškou, do kterého se přihlásil, a koná jej do každého oboru pouze jednou (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nemá dvě možnosti jako u přijímacích zkoušek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6775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5F6E5B68-B500-4242-9B29-BF2BE8F50E9A}"/>
              </a:ext>
            </a:extLst>
          </p:cNvPr>
          <p:cNvSpPr/>
          <p:nvPr/>
        </p:nvSpPr>
        <p:spPr>
          <a:xfrm>
            <a:off x="660400" y="438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2"/>
              </a:rPr>
              <a:t>Gymnázium, Ústí nad Orlicí, T. G. Masaryka 106 | Přijímací řízení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02FAD47-925D-4EB1-8685-C175690B05D8}"/>
              </a:ext>
            </a:extLst>
          </p:cNvPr>
          <p:cNvSpPr/>
          <p:nvPr/>
        </p:nvSpPr>
        <p:spPr>
          <a:xfrm>
            <a:off x="660400" y="13193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3"/>
              </a:rPr>
              <a:t>Přijímací zkoušky nanečisto – OA a SOŠ CR Choceň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2676A75-E172-4873-A488-2FFC582F478A}"/>
              </a:ext>
            </a:extLst>
          </p:cNvPr>
          <p:cNvSpPr/>
          <p:nvPr/>
        </p:nvSpPr>
        <p:spPr>
          <a:xfrm>
            <a:off x="660400" y="2199901"/>
            <a:ext cx="31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Přijímací řízení 2025 | vda.cz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010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B2887A4-4A15-4B33-9E23-6858815BC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95" y="0"/>
            <a:ext cx="5186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51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5" name="Obrázek 4" descr="Obsah obrázku text, oblečení, osoba, plakát&#10;&#10;Popis byl vytvořen automaticky">
            <a:extLst>
              <a:ext uri="{FF2B5EF4-FFF2-40B4-BE49-F238E27FC236}">
                <a16:creationId xmlns:a16="http://schemas.microsoft.com/office/drawing/2014/main" id="{9BDFBEAE-4979-A6C2-8E0C-64E5A43E6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655"/>
          <a:stretch/>
        </p:blipFill>
        <p:spPr>
          <a:xfrm>
            <a:off x="4566730" y="857257"/>
            <a:ext cx="4577270" cy="5143493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4577269" cy="51435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1"/>
            <a:ext cx="4577269" cy="1714496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C941A5-8639-DB31-E85C-DD518B534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351" y="1103634"/>
            <a:ext cx="3789805" cy="1364913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l"/>
            <a:br>
              <a:rPr lang="en-US" sz="2775" dirty="0"/>
            </a:br>
            <a:r>
              <a:rPr lang="cs-CZ" sz="2775" dirty="0">
                <a:latin typeface="+mn-lt"/>
              </a:rPr>
              <a:t>Vzdělávací program</a:t>
            </a:r>
            <a:br>
              <a:rPr lang="cs-CZ" sz="2775" dirty="0">
                <a:latin typeface="+mn-lt"/>
              </a:rPr>
            </a:br>
            <a:r>
              <a:rPr lang="en-US" sz="2775" b="1" dirty="0">
                <a:latin typeface="+mn-lt"/>
                <a:cs typeface="Calibri" panose="020F0502020204030204" pitchFamily="34" charset="0"/>
              </a:rPr>
              <a:t>Den pro </a:t>
            </a:r>
            <a:r>
              <a:rPr lang="en-US" sz="2775" b="1" dirty="0" err="1">
                <a:latin typeface="+mn-lt"/>
                <a:cs typeface="Calibri" panose="020F0502020204030204" pitchFamily="34" charset="0"/>
              </a:rPr>
              <a:t>školu</a:t>
            </a:r>
            <a:r>
              <a:rPr lang="cs-CZ" sz="2775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cs-CZ" sz="2775" dirty="0">
                <a:latin typeface="+mn-lt"/>
                <a:cs typeface="Calibri" panose="020F0502020204030204" pitchFamily="34" charset="0"/>
              </a:rPr>
              <a:t>jako nástroj kariérového poradenství</a:t>
            </a:r>
            <a:br>
              <a:rPr lang="cs-CZ" sz="2775" dirty="0">
                <a:latin typeface="+mn-lt"/>
                <a:cs typeface="Calibri" panose="020F0502020204030204" pitchFamily="34" charset="0"/>
              </a:rPr>
            </a:br>
            <a:endParaRPr lang="en-US" sz="2775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39090D-DD04-4D93-CFCD-24F5DA528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619" y="2714931"/>
            <a:ext cx="4280082" cy="3162375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240506" indent="-24050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Besedy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projektové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dny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nebo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exkurze</a:t>
            </a:r>
            <a:r>
              <a:rPr lang="cs-CZ" sz="1575" b="1" dirty="0">
                <a:latin typeface="Calibri" panose="020F0502020204030204" pitchFamily="34" charset="0"/>
                <a:cs typeface="Calibri" panose="020F0502020204030204" pitchFamily="34" charset="0"/>
              </a:rPr>
              <a:t> či návštěvy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firmách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40506" indent="-24050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Bezplatný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 pod záštitou MŠMT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spojující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učitele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odborníky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různých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oborů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40506" indent="-24050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Inspirujte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žáky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pracovními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osobními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příběhy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odborníků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praxe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pomozme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tak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dětem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výběrem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povolání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či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vstupu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pracovní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trh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1575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0506" indent="-24050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Odborníci </a:t>
            </a:r>
            <a:r>
              <a:rPr lang="cs-CZ" sz="1575" b="1" dirty="0">
                <a:latin typeface="Calibri" panose="020F0502020204030204" pitchFamily="34" charset="0"/>
                <a:cs typeface="Calibri" panose="020F0502020204030204" pitchFamily="34" charset="0"/>
              </a:rPr>
              <a:t>odhalují silné stránky 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mladých lidí, podporují </a:t>
            </a:r>
            <a:r>
              <a:rPr lang="cs-CZ" sz="1575" b="1" dirty="0">
                <a:latin typeface="Calibri" panose="020F0502020204030204" pitchFamily="34" charset="0"/>
                <a:cs typeface="Calibri" panose="020F0502020204030204" pitchFamily="34" charset="0"/>
              </a:rPr>
              <a:t>sebedůvěru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 a rozvíjí </a:t>
            </a:r>
            <a:r>
              <a:rPr lang="cs-CZ" sz="1575" b="1" dirty="0">
                <a:latin typeface="Calibri" panose="020F0502020204030204" pitchFamily="34" charset="0"/>
                <a:cs typeface="Calibri" panose="020F0502020204030204" pitchFamily="34" charset="0"/>
              </a:rPr>
              <a:t>kompetence žádané trhem práce 21. století.</a:t>
            </a:r>
            <a:endParaRPr lang="en-US" sz="157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7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FDB56B-AF2A-C61B-8516-303A34C8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35" y="3687007"/>
            <a:ext cx="2807227" cy="1245377"/>
          </a:xfrm>
        </p:spPr>
        <p:txBody>
          <a:bodyPr anchor="ctr">
            <a:normAutofit/>
          </a:bodyPr>
          <a:lstStyle/>
          <a:p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Jak program funguje?</a:t>
            </a:r>
          </a:p>
        </p:txBody>
      </p:sp>
      <p:pic>
        <p:nvPicPr>
          <p:cNvPr id="5" name="Obrázek 4" descr="Obsah obrázku text, snímek obrazovky, kreslené, Animace&#10;&#10;Popis byl vytvořen automaticky">
            <a:extLst>
              <a:ext uri="{FF2B5EF4-FFF2-40B4-BE49-F238E27FC236}">
                <a16:creationId xmlns:a16="http://schemas.microsoft.com/office/drawing/2014/main" id="{A797EE5E-E372-C3F9-FA43-578D30A73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/>
          <a:stretch/>
        </p:blipFill>
        <p:spPr>
          <a:xfrm>
            <a:off x="15" y="857258"/>
            <a:ext cx="9143985" cy="2544311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79142F-54B8-FF3E-B2F4-801A2A01E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840" y="3401569"/>
            <a:ext cx="6105617" cy="2456711"/>
          </a:xfrm>
        </p:spPr>
        <p:txBody>
          <a:bodyPr anchor="ctr">
            <a:normAutofit/>
          </a:bodyPr>
          <a:lstStyle/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Z databáze dobrovolníků na webu DENPROSKOLU.CZ si vyberte požadovaný obor a lokalitu. </a:t>
            </a:r>
          </a:p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Přes webový formulář oslovíte napřímo odborníka se svou představou o tématu či obsahu. Není nutná žádná registrace školy ani učitele.</a:t>
            </a:r>
          </a:p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Následně si domluvíte podrobnosti mailem nebo po telefonu napřímo s dobrovolníkem. </a:t>
            </a:r>
          </a:p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Program je vždy bezplatný, celoročně a celorepublikově dostupný</a:t>
            </a:r>
          </a:p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V případě potřeby se vším poradí na 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info@denproskolu.cz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endParaRPr lang="cs-CZ" sz="1575" dirty="0"/>
          </a:p>
        </p:txBody>
      </p:sp>
      <p:pic>
        <p:nvPicPr>
          <p:cNvPr id="6" name="Obrázek 5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22EFA623-48FB-3C2A-E857-112C3E45A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4" y="5316640"/>
            <a:ext cx="1117616" cy="55795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A18758D-9880-0C5B-5E45-A141B4B8D1CB}"/>
              </a:ext>
            </a:extLst>
          </p:cNvPr>
          <p:cNvSpPr txBox="1"/>
          <p:nvPr/>
        </p:nvSpPr>
        <p:spPr>
          <a:xfrm>
            <a:off x="48828" y="5445575"/>
            <a:ext cx="9374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cs-CZ" sz="7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běží pod záštitou MŠMT</a:t>
            </a:r>
          </a:p>
        </p:txBody>
      </p:sp>
    </p:spTree>
    <p:extLst>
      <p:ext uri="{BB962C8B-B14F-4D97-AF65-F5344CB8AC3E}">
        <p14:creationId xmlns:p14="http://schemas.microsoft.com/office/powerpoint/2010/main" val="106705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Pardubický kraj, 1. kolo </a:t>
            </a:r>
          </a:p>
        </p:txBody>
      </p:sp>
      <p:sp>
        <p:nvSpPr>
          <p:cNvPr id="8" name="Obdélník 1"/>
          <p:cNvSpPr/>
          <p:nvPr/>
        </p:nvSpPr>
        <p:spPr>
          <a:xfrm>
            <a:off x="596766" y="1295325"/>
            <a:ext cx="8268101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podáno</a:t>
            </a:r>
            <a:r>
              <a:rPr lang="cs-CZ" sz="2000" dirty="0"/>
              <a:t> </a:t>
            </a:r>
            <a:r>
              <a:rPr lang="cs-CZ" sz="2000" b="1" dirty="0"/>
              <a:t>19 597 přihlášek</a:t>
            </a:r>
            <a:r>
              <a:rPr lang="cs-CZ" sz="2000" dirty="0"/>
              <a:t> 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80 % elektronicky 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6 % hybridně 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14 % papírově</a:t>
            </a:r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přihlášky dle bydliště uchazeče</a:t>
            </a:r>
          </a:p>
          <a:p>
            <a:pPr marL="2425700" lvl="2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78,6 % z Pardubického kraje 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8,3 % z Královéhradeckého kraje 	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3,7 % ze Středočeského kraje 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2,1 % z Jihomoravského kraje 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1,9 % z Olomouckého kraje 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1,6 % z Moravskoslezského kraje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 </a:t>
            </a:r>
          </a:p>
        </p:txBody>
      </p:sp>
      <p:sp>
        <p:nvSpPr>
          <p:cNvPr id="8" name="Obdélník 1"/>
          <p:cNvSpPr/>
          <p:nvPr/>
        </p:nvSpPr>
        <p:spPr>
          <a:xfrm>
            <a:off x="399143" y="1347385"/>
            <a:ext cx="8345353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do středních škol v Pardubickém kraji bylo </a:t>
            </a:r>
            <a:r>
              <a:rPr lang="cs-CZ" sz="2000" b="1" dirty="0"/>
              <a:t>přijato celkem 6 437 uchazečů</a:t>
            </a:r>
            <a:r>
              <a:rPr lang="cs-CZ" sz="2000" dirty="0"/>
              <a:t> z celé ČR </a:t>
            </a:r>
          </a:p>
          <a:p>
            <a:pPr marL="1790700" lvl="1" indent="-3571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5 039 s bydlištěm v Pardubickém kraji </a:t>
            </a:r>
          </a:p>
          <a:p>
            <a:pPr marL="1790700" lvl="1" indent="-3571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502 s bydlištěm v Královéhradeckém kraji </a:t>
            </a:r>
          </a:p>
          <a:p>
            <a:pPr marL="1790700" lvl="1" indent="-3571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259 s bydlištěm ve Středočeském kraji</a:t>
            </a:r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675 uchazečů </a:t>
            </a:r>
            <a:r>
              <a:rPr lang="cs-CZ" sz="2000" dirty="0"/>
              <a:t>z</a:t>
            </a:r>
            <a:r>
              <a:rPr lang="cs-CZ" sz="2000" b="1" dirty="0"/>
              <a:t> </a:t>
            </a:r>
            <a:r>
              <a:rPr lang="cs-CZ" sz="2000" dirty="0"/>
              <a:t>Pardubického kraje bylo přijato do SŠ </a:t>
            </a:r>
            <a:r>
              <a:rPr lang="cs-CZ" sz="2000" b="1" dirty="0"/>
              <a:t>mimo Pardubický kraj</a:t>
            </a:r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C00000"/>
                </a:solidFill>
              </a:rPr>
              <a:t>67,1 %</a:t>
            </a:r>
            <a:r>
              <a:rPr lang="cs-CZ" sz="2000" b="1" dirty="0"/>
              <a:t> uchazečů </a:t>
            </a:r>
            <a:r>
              <a:rPr lang="cs-CZ" sz="2000" dirty="0"/>
              <a:t>o SŠ v Pardubickém kraji bylo přijato </a:t>
            </a:r>
            <a:r>
              <a:rPr lang="cs-CZ" sz="2000" b="1" dirty="0">
                <a:solidFill>
                  <a:srgbClr val="C00000"/>
                </a:solidFill>
              </a:rPr>
              <a:t>na obor v</a:t>
            </a:r>
            <a:r>
              <a:rPr lang="cs-CZ" dirty="0"/>
              <a:t> </a:t>
            </a:r>
            <a:r>
              <a:rPr lang="cs-CZ" sz="2000" b="1" dirty="0">
                <a:solidFill>
                  <a:srgbClr val="C00000"/>
                </a:solidFill>
              </a:rPr>
              <a:t>1.</a:t>
            </a:r>
            <a:r>
              <a:rPr lang="cs-CZ" dirty="0"/>
              <a:t> </a:t>
            </a:r>
            <a:r>
              <a:rPr lang="cs-CZ" sz="2000" b="1" dirty="0">
                <a:solidFill>
                  <a:srgbClr val="C00000"/>
                </a:solidFill>
              </a:rPr>
              <a:t>prioritě</a:t>
            </a:r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na žádnou střední školu </a:t>
            </a:r>
            <a:r>
              <a:rPr lang="cs-CZ" sz="2000" b="1" dirty="0">
                <a:solidFill>
                  <a:srgbClr val="C00000"/>
                </a:solidFill>
              </a:rPr>
              <a:t>nebylo přijato </a:t>
            </a:r>
            <a:r>
              <a:rPr lang="cs-CZ" sz="2000" dirty="0"/>
              <a:t>celkem </a:t>
            </a:r>
            <a:r>
              <a:rPr lang="cs-CZ" sz="2000" b="1" dirty="0">
                <a:solidFill>
                  <a:srgbClr val="C00000"/>
                </a:solidFill>
              </a:rPr>
              <a:t>242 žáků 9. ročníků ZŠ</a:t>
            </a:r>
            <a:r>
              <a:rPr lang="cs-CZ" sz="2000" dirty="0"/>
              <a:t> s bydlištěm v Pardubickém kraji </a:t>
            </a:r>
          </a:p>
        </p:txBody>
      </p:sp>
    </p:spTree>
    <p:extLst>
      <p:ext uri="{BB962C8B-B14F-4D97-AF65-F5344CB8AC3E}">
        <p14:creationId xmlns:p14="http://schemas.microsoft.com/office/powerpoint/2010/main" val="130902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479125"/>
              </p:ext>
            </p:extLst>
          </p:nvPr>
        </p:nvGraphicFramePr>
        <p:xfrm>
          <a:off x="331890" y="1249124"/>
          <a:ext cx="8479860" cy="4560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6224">
                  <a:extLst>
                    <a:ext uri="{9D8B030D-6E8A-4147-A177-3AD203B41FA5}">
                      <a16:colId xmlns:a16="http://schemas.microsoft.com/office/drawing/2014/main" val="1780196413"/>
                    </a:ext>
                  </a:extLst>
                </a:gridCol>
                <a:gridCol w="1163409">
                  <a:extLst>
                    <a:ext uri="{9D8B030D-6E8A-4147-A177-3AD203B41FA5}">
                      <a16:colId xmlns:a16="http://schemas.microsoft.com/office/drawing/2014/main" val="333268021"/>
                    </a:ext>
                  </a:extLst>
                </a:gridCol>
                <a:gridCol w="1163409">
                  <a:extLst>
                    <a:ext uri="{9D8B030D-6E8A-4147-A177-3AD203B41FA5}">
                      <a16:colId xmlns:a16="http://schemas.microsoft.com/office/drawing/2014/main" val="3716867611"/>
                    </a:ext>
                  </a:extLst>
                </a:gridCol>
                <a:gridCol w="1163409">
                  <a:extLst>
                    <a:ext uri="{9D8B030D-6E8A-4147-A177-3AD203B41FA5}">
                      <a16:colId xmlns:a16="http://schemas.microsoft.com/office/drawing/2014/main" val="3165937180"/>
                    </a:ext>
                  </a:extLst>
                </a:gridCol>
                <a:gridCol w="1163409">
                  <a:extLst>
                    <a:ext uri="{9D8B030D-6E8A-4147-A177-3AD203B41FA5}">
                      <a16:colId xmlns:a16="http://schemas.microsoft.com/office/drawing/2014/main" val="28155269"/>
                    </a:ext>
                  </a:extLst>
                </a:gridCol>
              </a:tblGrid>
              <a:tr h="747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Kategorie dosaženého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vzdělání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Počet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volných míst 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Počet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přihlášek 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 toho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 1. prioritě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Počet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přijatých 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13869571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praktické školy C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283814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 výučním listem E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348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434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174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190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970528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 výučním listem H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2 596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4 787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1 506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1 625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120057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 maturitní zkouškou a OV L/0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773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1 143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409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429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58431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 maturitní zkouškou bez OV M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3 244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9 156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3 443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2 741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172315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4letá gymnázia K/4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715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2 137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846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680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728067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8letá gymnázia K/8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494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1 312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739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460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484802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nástavby L/5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369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507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365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241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557802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konzervatoř P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687536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Celkem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8 665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19 597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7 572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6 437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578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8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 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641747"/>
              </p:ext>
            </p:extLst>
          </p:nvPr>
        </p:nvGraphicFramePr>
        <p:xfrm>
          <a:off x="274831" y="1013295"/>
          <a:ext cx="8593977" cy="5093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7548">
                  <a:extLst>
                    <a:ext uri="{9D8B030D-6E8A-4147-A177-3AD203B41FA5}">
                      <a16:colId xmlns:a16="http://schemas.microsoft.com/office/drawing/2014/main" val="912969772"/>
                    </a:ext>
                  </a:extLst>
                </a:gridCol>
                <a:gridCol w="996042">
                  <a:extLst>
                    <a:ext uri="{9D8B030D-6E8A-4147-A177-3AD203B41FA5}">
                      <a16:colId xmlns:a16="http://schemas.microsoft.com/office/drawing/2014/main" val="1733576274"/>
                    </a:ext>
                  </a:extLst>
                </a:gridCol>
                <a:gridCol w="1204777">
                  <a:extLst>
                    <a:ext uri="{9D8B030D-6E8A-4147-A177-3AD203B41FA5}">
                      <a16:colId xmlns:a16="http://schemas.microsoft.com/office/drawing/2014/main" val="1102284821"/>
                    </a:ext>
                  </a:extLst>
                </a:gridCol>
                <a:gridCol w="991403">
                  <a:extLst>
                    <a:ext uri="{9D8B030D-6E8A-4147-A177-3AD203B41FA5}">
                      <a16:colId xmlns:a16="http://schemas.microsoft.com/office/drawing/2014/main" val="3465405543"/>
                    </a:ext>
                  </a:extLst>
                </a:gridCol>
                <a:gridCol w="1520791">
                  <a:extLst>
                    <a:ext uri="{9D8B030D-6E8A-4147-A177-3AD203B41FA5}">
                      <a16:colId xmlns:a16="http://schemas.microsoft.com/office/drawing/2014/main" val="2839168465"/>
                    </a:ext>
                  </a:extLst>
                </a:gridCol>
                <a:gridCol w="1453416">
                  <a:extLst>
                    <a:ext uri="{9D8B030D-6E8A-4147-A177-3AD203B41FA5}">
                      <a16:colId xmlns:a16="http://schemas.microsoft.com/office/drawing/2014/main" val="1244143350"/>
                    </a:ext>
                  </a:extLst>
                </a:gridCol>
              </a:tblGrid>
              <a:tr h="2935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Kategorie dosaženého vzdělání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přijatých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nepřijatých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 tom z důvodu: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083001"/>
                  </a:ext>
                </a:extLst>
              </a:tr>
              <a:tr h="777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přijetí na vyšší prioritu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 nedostatečnou kapacitu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 nesplnění podmínek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152246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praktické školy C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29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6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6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723715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s výučním listem E 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190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244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>
                          <a:effectLst/>
                        </a:rPr>
                        <a:t>239</a:t>
                      </a:r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253761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s výučním listem H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1 625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3 162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2 581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367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214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683994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s maturitní zkouškou a OV L/0 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429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714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516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50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148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168857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s maturitní zkouškou bez OV M 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2 741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6 415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4 068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1 436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911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785114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4letá gymnázia K/4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680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1 457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1 052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347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58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08452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8letá gymnázia K/8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>
                          <a:effectLst/>
                        </a:rPr>
                        <a:t>460</a:t>
                      </a:r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852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379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361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112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83156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nástavby L/5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812475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konzervatoř P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15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18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067277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</a:rPr>
                        <a:t>Celkem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6 437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13 160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8 942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2 647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1 571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890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13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2. kolo </a:t>
            </a:r>
          </a:p>
        </p:txBody>
      </p:sp>
      <p:sp>
        <p:nvSpPr>
          <p:cNvPr id="8" name="Obdélník 1"/>
          <p:cNvSpPr/>
          <p:nvPr/>
        </p:nvSpPr>
        <p:spPr>
          <a:xfrm>
            <a:off x="376666" y="1539965"/>
            <a:ext cx="8527983" cy="37841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C00000"/>
                </a:solidFill>
              </a:rPr>
              <a:t>34</a:t>
            </a:r>
            <a:r>
              <a:rPr lang="cs-CZ" sz="2000" b="1" dirty="0"/>
              <a:t> </a:t>
            </a:r>
            <a:r>
              <a:rPr lang="cs-CZ" sz="2000" b="1" dirty="0">
                <a:solidFill>
                  <a:srgbClr val="C00000"/>
                </a:solidFill>
              </a:rPr>
              <a:t>středních škol </a:t>
            </a:r>
            <a:r>
              <a:rPr lang="cs-CZ" sz="2000" dirty="0"/>
              <a:t>v Pardubickém kraji vyhlásilo přijímací řízení na</a:t>
            </a:r>
            <a:r>
              <a:rPr lang="cs-CZ" sz="2000" b="1" dirty="0"/>
              <a:t> </a:t>
            </a:r>
            <a:r>
              <a:rPr lang="cs-CZ" sz="2000" b="1" dirty="0">
                <a:solidFill>
                  <a:srgbClr val="C00000"/>
                </a:solidFill>
              </a:rPr>
              <a:t>1</a:t>
            </a:r>
            <a:r>
              <a:rPr lang="cs-CZ" b="1" dirty="0"/>
              <a:t> </a:t>
            </a:r>
            <a:r>
              <a:rPr lang="cs-CZ" sz="2000" b="1" dirty="0">
                <a:solidFill>
                  <a:srgbClr val="C00000"/>
                </a:solidFill>
              </a:rPr>
              <a:t>401 volných míst</a:t>
            </a:r>
            <a:endParaRPr lang="cs-CZ" sz="2000" dirty="0">
              <a:solidFill>
                <a:srgbClr val="C00000"/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ke vzdělávání ve středních školách v Pardubickém kraji bylo podáno </a:t>
            </a:r>
            <a:r>
              <a:rPr lang="cs-CZ" sz="2000" b="1" dirty="0"/>
              <a:t>1</a:t>
            </a:r>
            <a:r>
              <a:rPr lang="cs-CZ" b="1" dirty="0"/>
              <a:t> </a:t>
            </a:r>
            <a:r>
              <a:rPr lang="cs-CZ" sz="2000" b="1" dirty="0"/>
              <a:t>269 přihlášek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b="1" dirty="0"/>
              <a:t>74,6 % přihlášek</a:t>
            </a:r>
            <a:r>
              <a:rPr lang="cs-CZ" sz="2000" dirty="0"/>
              <a:t> podali </a:t>
            </a:r>
            <a:r>
              <a:rPr lang="cs-CZ" sz="2000" b="1" dirty="0"/>
              <a:t>uchazeči z Pardubického kraje</a:t>
            </a:r>
            <a:r>
              <a:rPr lang="cs-CZ" sz="2000" dirty="0"/>
              <a:t> 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10,7 % uchazeči z Královéhradeckého</a:t>
            </a:r>
            <a:r>
              <a:rPr lang="cs-CZ" sz="2000" b="1" dirty="0"/>
              <a:t> </a:t>
            </a:r>
            <a:r>
              <a:rPr lang="cs-CZ" sz="2000" dirty="0"/>
              <a:t>kraje 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3,4 % uchazeči ze Středočeského kraje 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2,6 % uchazeči</a:t>
            </a:r>
            <a:r>
              <a:rPr lang="cs-CZ" sz="2000" b="1" dirty="0"/>
              <a:t> </a:t>
            </a:r>
            <a:r>
              <a:rPr lang="cs-CZ" sz="2000" dirty="0"/>
              <a:t>z Jihomoravského kraje 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2,1 % uchazeči z Olomouckého kraje</a:t>
            </a:r>
          </a:p>
          <a:p>
            <a:pPr marL="1433513" lvl="1" indent="-3556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2,1 % uchazeči</a:t>
            </a:r>
            <a:r>
              <a:rPr lang="cs-CZ" sz="2000" b="1" dirty="0"/>
              <a:t> </a:t>
            </a:r>
            <a:r>
              <a:rPr lang="cs-CZ" sz="2000" dirty="0"/>
              <a:t>z Prahy </a:t>
            </a:r>
          </a:p>
        </p:txBody>
      </p:sp>
    </p:spTree>
    <p:extLst>
      <p:ext uri="{BB962C8B-B14F-4D97-AF65-F5344CB8AC3E}">
        <p14:creationId xmlns:p14="http://schemas.microsoft.com/office/powerpoint/2010/main" val="1597879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2. kolo </a:t>
            </a:r>
          </a:p>
        </p:txBody>
      </p:sp>
      <p:sp>
        <p:nvSpPr>
          <p:cNvPr id="8" name="Obdélník 1"/>
          <p:cNvSpPr/>
          <p:nvPr/>
        </p:nvSpPr>
        <p:spPr>
          <a:xfrm>
            <a:off x="471637" y="1338480"/>
            <a:ext cx="8306603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do středních škol v Pardubickém kraji bylo </a:t>
            </a:r>
            <a:r>
              <a:rPr lang="cs-CZ" sz="2000" b="1" dirty="0"/>
              <a:t>přijato celkem 464 uchazečů</a:t>
            </a:r>
            <a:r>
              <a:rPr lang="cs-CZ" sz="2000" dirty="0"/>
              <a:t> z celé ČR </a:t>
            </a:r>
          </a:p>
          <a:p>
            <a:pPr marL="1433513" lvl="2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346 z Pardubického kraje </a:t>
            </a:r>
          </a:p>
          <a:p>
            <a:pPr marL="1433513" lvl="2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39 z Královéhradeckého kraje </a:t>
            </a:r>
          </a:p>
          <a:p>
            <a:pPr marL="1433513" lvl="2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21 ze Středočeského kraje</a:t>
            </a:r>
            <a:endParaRPr lang="cs-CZ" sz="2000" b="1" dirty="0"/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119 uchazečů z</a:t>
            </a:r>
            <a:r>
              <a:rPr lang="cs-CZ" sz="2000" dirty="0"/>
              <a:t> Pardubického kraje bylo přijato do SŠ </a:t>
            </a:r>
            <a:r>
              <a:rPr lang="cs-CZ" sz="2000" b="1" dirty="0"/>
              <a:t>mimo Pardubický kraj</a:t>
            </a:r>
            <a:endParaRPr lang="cs-CZ" sz="2000" dirty="0"/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na žádnou střední školu </a:t>
            </a:r>
            <a:r>
              <a:rPr lang="cs-CZ" sz="2000" b="1" dirty="0">
                <a:solidFill>
                  <a:srgbClr val="C00000"/>
                </a:solidFill>
              </a:rPr>
              <a:t>nebylo přijato </a:t>
            </a:r>
            <a:r>
              <a:rPr lang="cs-CZ" sz="2000" dirty="0"/>
              <a:t>celkem </a:t>
            </a:r>
            <a:r>
              <a:rPr lang="cs-CZ" sz="2000" b="1" dirty="0">
                <a:solidFill>
                  <a:srgbClr val="C00000"/>
                </a:solidFill>
              </a:rPr>
              <a:t>5 žáků 9. ročníků ZŠ </a:t>
            </a:r>
            <a:r>
              <a:rPr lang="cs-CZ" sz="2000" dirty="0"/>
              <a:t>s bydlištěm v Pardubickém kraji 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 červnu vyhlásily střední školy v Pardubickém kraji </a:t>
            </a:r>
            <a:r>
              <a:rPr lang="cs-CZ" sz="2000" b="1" dirty="0"/>
              <a:t>3. kolo</a:t>
            </a:r>
            <a:r>
              <a:rPr lang="cs-CZ" sz="2000" dirty="0"/>
              <a:t> přijímacího řízení </a:t>
            </a:r>
            <a:r>
              <a:rPr lang="cs-CZ" sz="2000" b="1" dirty="0"/>
              <a:t>do 62 oborů vzdělání na 558 volných míst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982420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4366</TotalTime>
  <Words>2892</Words>
  <Application>Microsoft Office PowerPoint</Application>
  <PresentationFormat>Předvádění na obrazovce (4:3)</PresentationFormat>
  <Paragraphs>341</Paragraphs>
  <Slides>36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46" baseType="lpstr">
      <vt:lpstr>Aptos</vt:lpstr>
      <vt:lpstr>Aptos Display</vt:lpstr>
      <vt:lpstr>Arial</vt:lpstr>
      <vt:lpstr>Calibri</vt:lpstr>
      <vt:lpstr>DejaVu Sans</vt:lpstr>
      <vt:lpstr>Symbol</vt:lpstr>
      <vt:lpstr>Times New Roman</vt:lpstr>
      <vt:lpstr>Wingdings</vt:lpstr>
      <vt:lpstr>Motiv systému Office</vt:lpstr>
      <vt:lpstr>Motiv Office</vt:lpstr>
      <vt:lpstr>Přijímací řízení  ve školním roce 2024/2025</vt:lpstr>
      <vt:lpstr>Vývoj počtu žáků 9. ročníků základních škol Pardubický kraj</vt:lpstr>
      <vt:lpstr>Narození v jednotlivých okresech Pardubického kraje</vt:lpstr>
      <vt:lpstr>Výsledky přijímacího řízení 2023/2024 Pardubický kraj, 1. kolo </vt:lpstr>
      <vt:lpstr>Výsledky přijímacího řízení 2023/2024 1. kolo </vt:lpstr>
      <vt:lpstr>Výsledky přijímacího řízení 2023/2024 1. kolo </vt:lpstr>
      <vt:lpstr>Výsledky přijímacího řízení 2023/2024 1. kolo </vt:lpstr>
      <vt:lpstr>Výsledky přijímacího řízení 2023/2024 2. kolo </vt:lpstr>
      <vt:lpstr>Výsledky přijímacího řízení 2023/2024 2. kolo </vt:lpstr>
      <vt:lpstr>Weby k využití</vt:lpstr>
      <vt:lpstr>Nejdůležitější NAVRHOVANÉ změny pro přijímací řízení ve šk. roce 2025/2026</vt:lpstr>
      <vt:lpstr>Přijímací řízení</vt:lpstr>
      <vt:lpstr>Přijímací řízení</vt:lpstr>
      <vt:lpstr>Přijímací řízení</vt:lpstr>
      <vt:lpstr>Přijímací řízení</vt:lpstr>
      <vt:lpstr>Podání přihlášky elektronicky</vt:lpstr>
      <vt:lpstr>Podání přihlášky hybridně</vt:lpstr>
      <vt:lpstr>Podání přihlášky na papírovém tiskopisu  </vt:lpstr>
      <vt:lpstr>Přijímací zkoušky</vt:lpstr>
      <vt:lpstr>Prezentace aplikace PowerPoint</vt:lpstr>
      <vt:lpstr>Termíny konání přijímacích zkoušek</vt:lpstr>
      <vt:lpstr>Talentová a školní přijímací zkouška</vt:lpstr>
      <vt:lpstr>Hodnocení uchazečů v 1. kole přijímacího řízení</vt:lpstr>
      <vt:lpstr>Hodnocení uchazečů v 1. kole přijímacího řízení</vt:lpstr>
      <vt:lpstr>Hodnocení uchazečů v 1. kole přijímacího řízení</vt:lpstr>
      <vt:lpstr>Vzdání se práva na přijetí</vt:lpstr>
      <vt:lpstr>Odvolání</vt:lpstr>
      <vt:lpstr>Druhé kolo přijímacího řízení</vt:lpstr>
      <vt:lpstr>Druhé kolo přijímacího řízení</vt:lpstr>
      <vt:lpstr>Třetí a další kola přijímacího řízení</vt:lpstr>
      <vt:lpstr>Třetí a další kola přijímacího řízení</vt:lpstr>
      <vt:lpstr>Žáci z Ukrajiny s dočasnou ochranou a osoby, které získaly  předchozí vzdělání ve škole mimo území České republiky</vt:lpstr>
      <vt:lpstr>Prezentace aplikace PowerPoint</vt:lpstr>
      <vt:lpstr>Prezentace aplikace PowerPoint</vt:lpstr>
      <vt:lpstr> Vzdělávací program Den pro školu jako nástroj kariérového poradenství </vt:lpstr>
      <vt:lpstr>Jak program funguje?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Martin Brhel</dc:creator>
  <dc:description/>
  <cp:lastModifiedBy>Petr Doseděl</cp:lastModifiedBy>
  <cp:revision>300</cp:revision>
  <cp:lastPrinted>2024-10-15T12:25:39Z</cp:lastPrinted>
  <dcterms:created xsi:type="dcterms:W3CDTF">2017-03-06T15:56:02Z</dcterms:created>
  <dcterms:modified xsi:type="dcterms:W3CDTF">2024-11-24T10:56:40Z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Předvádění na obrazovce (4:3)</vt:lpwstr>
  </property>
  <property fmtid="{D5CDD505-2E9C-101B-9397-08002B2CF9AE}" pid="4" name="Slides">
    <vt:i4>31</vt:i4>
  </property>
</Properties>
</file>