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4.jpg" ContentType="image/jpg"/>
  <Override PartName="/ppt/media/image5.jpg" ContentType="image/jpg"/>
  <Override PartName="/ppt/notesSlides/notesSlide2.xml" ContentType="application/vnd.openxmlformats-officedocument.presentationml.notesSlide+xml"/>
  <Override PartName="/ppt/media/image8.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0.jpg" ContentType="image/jpg"/>
  <Override PartName="/ppt/media/image14.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2.jpg" ContentType="image/jpg"/>
  <Override PartName="/ppt/media/image33.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Lst>
  <p:notesMasterIdLst>
    <p:notesMasterId r:id="rId73"/>
  </p:notesMasterIdLst>
  <p:sldIdLst>
    <p:sldId id="256" r:id="rId2"/>
    <p:sldId id="257" r:id="rId3"/>
    <p:sldId id="269" r:id="rId4"/>
    <p:sldId id="277" r:id="rId5"/>
    <p:sldId id="392" r:id="rId6"/>
    <p:sldId id="393" r:id="rId7"/>
    <p:sldId id="356" r:id="rId8"/>
    <p:sldId id="287" r:id="rId9"/>
    <p:sldId id="286" r:id="rId10"/>
    <p:sldId id="296" r:id="rId11"/>
    <p:sldId id="288" r:id="rId12"/>
    <p:sldId id="258" r:id="rId13"/>
    <p:sldId id="299" r:id="rId14"/>
    <p:sldId id="300" r:id="rId15"/>
    <p:sldId id="305" r:id="rId16"/>
    <p:sldId id="394" r:id="rId17"/>
    <p:sldId id="303" r:id="rId18"/>
    <p:sldId id="304" r:id="rId19"/>
    <p:sldId id="336" r:id="rId20"/>
    <p:sldId id="337" r:id="rId21"/>
    <p:sldId id="338" r:id="rId22"/>
    <p:sldId id="339" r:id="rId23"/>
    <p:sldId id="340" r:id="rId24"/>
    <p:sldId id="259" r:id="rId25"/>
    <p:sldId id="357" r:id="rId26"/>
    <p:sldId id="335" r:id="rId27"/>
    <p:sldId id="391" r:id="rId28"/>
    <p:sldId id="399" r:id="rId29"/>
    <p:sldId id="344" r:id="rId30"/>
    <p:sldId id="345" r:id="rId31"/>
    <p:sldId id="387" r:id="rId32"/>
    <p:sldId id="388" r:id="rId33"/>
    <p:sldId id="395" r:id="rId34"/>
    <p:sldId id="358" r:id="rId35"/>
    <p:sldId id="349" r:id="rId36"/>
    <p:sldId id="323" r:id="rId37"/>
    <p:sldId id="360" r:id="rId38"/>
    <p:sldId id="390" r:id="rId39"/>
    <p:sldId id="332" r:id="rId40"/>
    <p:sldId id="397" r:id="rId41"/>
    <p:sldId id="361" r:id="rId42"/>
    <p:sldId id="343" r:id="rId43"/>
    <p:sldId id="362" r:id="rId44"/>
    <p:sldId id="363" r:id="rId45"/>
    <p:sldId id="389" r:id="rId46"/>
    <p:sldId id="364" r:id="rId47"/>
    <p:sldId id="365" r:id="rId48"/>
    <p:sldId id="366" r:id="rId49"/>
    <p:sldId id="367" r:id="rId50"/>
    <p:sldId id="368" r:id="rId51"/>
    <p:sldId id="369" r:id="rId52"/>
    <p:sldId id="396" r:id="rId53"/>
    <p:sldId id="370" r:id="rId54"/>
    <p:sldId id="371" r:id="rId55"/>
    <p:sldId id="372" r:id="rId56"/>
    <p:sldId id="373" r:id="rId57"/>
    <p:sldId id="374" r:id="rId58"/>
    <p:sldId id="375" r:id="rId59"/>
    <p:sldId id="376" r:id="rId60"/>
    <p:sldId id="377" r:id="rId61"/>
    <p:sldId id="380" r:id="rId62"/>
    <p:sldId id="381" r:id="rId63"/>
    <p:sldId id="378" r:id="rId64"/>
    <p:sldId id="379" r:id="rId65"/>
    <p:sldId id="382" r:id="rId66"/>
    <p:sldId id="383" r:id="rId67"/>
    <p:sldId id="283" r:id="rId68"/>
    <p:sldId id="384" r:id="rId69"/>
    <p:sldId id="385" r:id="rId70"/>
    <p:sldId id="386" r:id="rId71"/>
    <p:sldId id="400"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1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83"/>
    <p:restoredTop sz="86391"/>
  </p:normalViewPr>
  <p:slideViewPr>
    <p:cSldViewPr snapToGrid="0">
      <p:cViewPr>
        <p:scale>
          <a:sx n="80" d="100"/>
          <a:sy n="80" d="100"/>
        </p:scale>
        <p:origin x="1152" y="584"/>
      </p:cViewPr>
      <p:guideLst/>
    </p:cSldViewPr>
  </p:slideViewPr>
  <p:outlineViewPr>
    <p:cViewPr>
      <p:scale>
        <a:sx n="33" d="100"/>
        <a:sy n="33" d="100"/>
      </p:scale>
      <p:origin x="0" y="-99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260D18-8DD8-9141-B97C-4FAC7EB6576F}" type="datetimeFigureOut">
              <a:rPr lang="cs-CZ" smtClean="0"/>
              <a:t>20.08.2025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369545-6829-C84B-8E74-FF3149622CD2}" type="slidenum">
              <a:rPr lang="cs-CZ" smtClean="0"/>
              <a:t>‹#›</a:t>
            </a:fld>
            <a:endParaRPr lang="cs-CZ"/>
          </a:p>
        </p:txBody>
      </p:sp>
    </p:spTree>
    <p:extLst>
      <p:ext uri="{BB962C8B-B14F-4D97-AF65-F5344CB8AC3E}">
        <p14:creationId xmlns:p14="http://schemas.microsoft.com/office/powerpoint/2010/main" val="635289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1</a:t>
            </a:fld>
            <a:endParaRPr lang="cs-CZ"/>
          </a:p>
        </p:txBody>
      </p:sp>
    </p:spTree>
    <p:extLst>
      <p:ext uri="{BB962C8B-B14F-4D97-AF65-F5344CB8AC3E}">
        <p14:creationId xmlns:p14="http://schemas.microsoft.com/office/powerpoint/2010/main" val="649935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35</a:t>
            </a:fld>
            <a:endParaRPr lang="cs-CZ"/>
          </a:p>
        </p:txBody>
      </p:sp>
    </p:spTree>
    <p:extLst>
      <p:ext uri="{BB962C8B-B14F-4D97-AF65-F5344CB8AC3E}">
        <p14:creationId xmlns:p14="http://schemas.microsoft.com/office/powerpoint/2010/main" val="270906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36</a:t>
            </a:fld>
            <a:endParaRPr lang="cs-CZ"/>
          </a:p>
        </p:txBody>
      </p:sp>
    </p:spTree>
    <p:extLst>
      <p:ext uri="{BB962C8B-B14F-4D97-AF65-F5344CB8AC3E}">
        <p14:creationId xmlns:p14="http://schemas.microsoft.com/office/powerpoint/2010/main" val="3144590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39</a:t>
            </a:fld>
            <a:endParaRPr lang="cs-CZ"/>
          </a:p>
        </p:txBody>
      </p:sp>
    </p:spTree>
    <p:extLst>
      <p:ext uri="{BB962C8B-B14F-4D97-AF65-F5344CB8AC3E}">
        <p14:creationId xmlns:p14="http://schemas.microsoft.com/office/powerpoint/2010/main" val="2387257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51</a:t>
            </a:fld>
            <a:endParaRPr lang="cs-CZ"/>
          </a:p>
        </p:txBody>
      </p:sp>
    </p:spTree>
    <p:extLst>
      <p:ext uri="{BB962C8B-B14F-4D97-AF65-F5344CB8AC3E}">
        <p14:creationId xmlns:p14="http://schemas.microsoft.com/office/powerpoint/2010/main" val="3699276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63</a:t>
            </a:fld>
            <a:endParaRPr lang="cs-CZ"/>
          </a:p>
        </p:txBody>
      </p:sp>
    </p:spTree>
    <p:extLst>
      <p:ext uri="{BB962C8B-B14F-4D97-AF65-F5344CB8AC3E}">
        <p14:creationId xmlns:p14="http://schemas.microsoft.com/office/powerpoint/2010/main" val="2394688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67</a:t>
            </a:fld>
            <a:endParaRPr lang="cs-CZ"/>
          </a:p>
        </p:txBody>
      </p:sp>
    </p:spTree>
    <p:extLst>
      <p:ext uri="{BB962C8B-B14F-4D97-AF65-F5344CB8AC3E}">
        <p14:creationId xmlns:p14="http://schemas.microsoft.com/office/powerpoint/2010/main" val="2762459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69</a:t>
            </a:fld>
            <a:endParaRPr lang="cs-CZ"/>
          </a:p>
        </p:txBody>
      </p:sp>
    </p:spTree>
    <p:extLst>
      <p:ext uri="{BB962C8B-B14F-4D97-AF65-F5344CB8AC3E}">
        <p14:creationId xmlns:p14="http://schemas.microsoft.com/office/powerpoint/2010/main" val="306738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5</a:t>
            </a:fld>
            <a:endParaRPr lang="cs-CZ"/>
          </a:p>
        </p:txBody>
      </p:sp>
    </p:spTree>
    <p:extLst>
      <p:ext uri="{BB962C8B-B14F-4D97-AF65-F5344CB8AC3E}">
        <p14:creationId xmlns:p14="http://schemas.microsoft.com/office/powerpoint/2010/main" val="388619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8</a:t>
            </a:fld>
            <a:endParaRPr lang="cs-CZ"/>
          </a:p>
        </p:txBody>
      </p:sp>
    </p:spTree>
    <p:extLst>
      <p:ext uri="{BB962C8B-B14F-4D97-AF65-F5344CB8AC3E}">
        <p14:creationId xmlns:p14="http://schemas.microsoft.com/office/powerpoint/2010/main" val="171899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9</a:t>
            </a:fld>
            <a:endParaRPr lang="cs-CZ"/>
          </a:p>
        </p:txBody>
      </p:sp>
    </p:spTree>
    <p:extLst>
      <p:ext uri="{BB962C8B-B14F-4D97-AF65-F5344CB8AC3E}">
        <p14:creationId xmlns:p14="http://schemas.microsoft.com/office/powerpoint/2010/main" val="53977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18</a:t>
            </a:fld>
            <a:endParaRPr lang="cs-CZ"/>
          </a:p>
        </p:txBody>
      </p:sp>
    </p:spTree>
    <p:extLst>
      <p:ext uri="{BB962C8B-B14F-4D97-AF65-F5344CB8AC3E}">
        <p14:creationId xmlns:p14="http://schemas.microsoft.com/office/powerpoint/2010/main" val="542969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21</a:t>
            </a:fld>
            <a:endParaRPr lang="cs-CZ"/>
          </a:p>
        </p:txBody>
      </p:sp>
    </p:spTree>
    <p:extLst>
      <p:ext uri="{BB962C8B-B14F-4D97-AF65-F5344CB8AC3E}">
        <p14:creationId xmlns:p14="http://schemas.microsoft.com/office/powerpoint/2010/main" val="239441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28</a:t>
            </a:fld>
            <a:endParaRPr lang="cs-CZ"/>
          </a:p>
        </p:txBody>
      </p:sp>
    </p:spTree>
    <p:extLst>
      <p:ext uri="{BB962C8B-B14F-4D97-AF65-F5344CB8AC3E}">
        <p14:creationId xmlns:p14="http://schemas.microsoft.com/office/powerpoint/2010/main" val="350402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29</a:t>
            </a:fld>
            <a:endParaRPr lang="cs-CZ"/>
          </a:p>
        </p:txBody>
      </p:sp>
    </p:spTree>
    <p:extLst>
      <p:ext uri="{BB962C8B-B14F-4D97-AF65-F5344CB8AC3E}">
        <p14:creationId xmlns:p14="http://schemas.microsoft.com/office/powerpoint/2010/main" val="231645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369545-6829-C84B-8E74-FF3149622CD2}" type="slidenum">
              <a:rPr lang="cs-CZ" smtClean="0"/>
              <a:t>30</a:t>
            </a:fld>
            <a:endParaRPr lang="cs-CZ"/>
          </a:p>
        </p:txBody>
      </p:sp>
    </p:spTree>
    <p:extLst>
      <p:ext uri="{BB962C8B-B14F-4D97-AF65-F5344CB8AC3E}">
        <p14:creationId xmlns:p14="http://schemas.microsoft.com/office/powerpoint/2010/main" val="1974942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BC3A1AE-24B7-E745-BBDA-08CE1A5AEF47}" type="datetimeFigureOut">
              <a:rPr lang="cs-CZ" smtClean="0"/>
              <a:t>20.08.2025</a:t>
            </a:fld>
            <a:endParaRPr lang="cs-CZ"/>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cs-CZ"/>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9ADCC136-655F-624B-821A-620038FF1807}" type="slidenum">
              <a:rPr lang="cs-CZ" smtClean="0"/>
              <a:t>‹#›</a:t>
            </a:fld>
            <a:endParaRPr lang="cs-CZ"/>
          </a:p>
        </p:txBody>
      </p:sp>
    </p:spTree>
    <p:extLst>
      <p:ext uri="{BB962C8B-B14F-4D97-AF65-F5344CB8AC3E}">
        <p14:creationId xmlns:p14="http://schemas.microsoft.com/office/powerpoint/2010/main" val="3877219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3BC3A1AE-24B7-E745-BBDA-08CE1A5AEF47}" type="datetimeFigureOut">
              <a:rPr lang="cs-CZ" smtClean="0"/>
              <a:t>20.08.2025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ADCC136-655F-624B-821A-620038FF1807}" type="slidenum">
              <a:rPr lang="cs-CZ" smtClean="0"/>
              <a:t>‹#›</a:t>
            </a:fld>
            <a:endParaRPr lang="cs-CZ"/>
          </a:p>
        </p:txBody>
      </p:sp>
    </p:spTree>
    <p:extLst>
      <p:ext uri="{BB962C8B-B14F-4D97-AF65-F5344CB8AC3E}">
        <p14:creationId xmlns:p14="http://schemas.microsoft.com/office/powerpoint/2010/main" val="3284326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BC3A1AE-24B7-E745-BBDA-08CE1A5AEF47}" type="datetimeFigureOut">
              <a:rPr lang="cs-CZ" smtClean="0"/>
              <a:t>20.08.2025</a:t>
            </a:fld>
            <a:endParaRPr lang="cs-CZ"/>
          </a:p>
        </p:txBody>
      </p:sp>
      <p:sp>
        <p:nvSpPr>
          <p:cNvPr id="5" name="Footer Placeholder 4"/>
          <p:cNvSpPr>
            <a:spLocks noGrp="1"/>
          </p:cNvSpPr>
          <p:nvPr>
            <p:ph type="ftr" sz="quarter" idx="11"/>
          </p:nvPr>
        </p:nvSpPr>
        <p:spPr>
          <a:xfrm>
            <a:off x="774923" y="5951811"/>
            <a:ext cx="7896279" cy="365125"/>
          </a:xfrm>
        </p:spPr>
        <p:txBody>
          <a:bodyPr/>
          <a:lstStyle/>
          <a:p>
            <a:endParaRPr lang="cs-CZ"/>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9ADCC136-655F-624B-821A-620038FF1807}" type="slidenum">
              <a:rPr lang="cs-CZ" smtClean="0"/>
              <a:t>‹#›</a:t>
            </a:fld>
            <a:endParaRPr lang="cs-CZ"/>
          </a:p>
        </p:txBody>
      </p:sp>
    </p:spTree>
    <p:extLst>
      <p:ext uri="{BB962C8B-B14F-4D97-AF65-F5344CB8AC3E}">
        <p14:creationId xmlns:p14="http://schemas.microsoft.com/office/powerpoint/2010/main" val="2225647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3BC3A1AE-24B7-E745-BBDA-08CE1A5AEF47}" type="datetimeFigureOut">
              <a:rPr lang="cs-CZ" smtClean="0"/>
              <a:t>20.08.2025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a:xfrm>
            <a:off x="10558300" y="5956137"/>
            <a:ext cx="1052508" cy="365125"/>
          </a:xfrm>
        </p:spPr>
        <p:txBody>
          <a:bodyPr/>
          <a:lstStyle/>
          <a:p>
            <a:fld id="{9ADCC136-655F-624B-821A-620038FF1807}" type="slidenum">
              <a:rPr lang="cs-CZ" smtClean="0"/>
              <a:t>‹#›</a:t>
            </a:fld>
            <a:endParaRPr lang="cs-CZ"/>
          </a:p>
        </p:txBody>
      </p:sp>
    </p:spTree>
    <p:extLst>
      <p:ext uri="{BB962C8B-B14F-4D97-AF65-F5344CB8AC3E}">
        <p14:creationId xmlns:p14="http://schemas.microsoft.com/office/powerpoint/2010/main" val="3923218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BC3A1AE-24B7-E745-BBDA-08CE1A5AEF47}" type="datetimeFigureOut">
              <a:rPr lang="cs-CZ" smtClean="0"/>
              <a:t>20.08.2025</a:t>
            </a:fld>
            <a:endParaRPr lang="cs-CZ"/>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9ADCC136-655F-624B-821A-620038FF1807}" type="slidenum">
              <a:rPr lang="cs-CZ" smtClean="0"/>
              <a:t>‹#›</a:t>
            </a:fld>
            <a:endParaRPr lang="cs-CZ"/>
          </a:p>
        </p:txBody>
      </p:sp>
    </p:spTree>
    <p:extLst>
      <p:ext uri="{BB962C8B-B14F-4D97-AF65-F5344CB8AC3E}">
        <p14:creationId xmlns:p14="http://schemas.microsoft.com/office/powerpoint/2010/main" val="4125780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3BC3A1AE-24B7-E745-BBDA-08CE1A5AEF47}" type="datetimeFigureOut">
              <a:rPr lang="cs-CZ" smtClean="0"/>
              <a:t>20.08.2025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ADCC136-655F-624B-821A-620038FF1807}" type="slidenum">
              <a:rPr lang="cs-CZ" smtClean="0"/>
              <a:t>‹#›</a:t>
            </a:fld>
            <a:endParaRPr lang="cs-CZ"/>
          </a:p>
        </p:txBody>
      </p:sp>
    </p:spTree>
    <p:extLst>
      <p:ext uri="{BB962C8B-B14F-4D97-AF65-F5344CB8AC3E}">
        <p14:creationId xmlns:p14="http://schemas.microsoft.com/office/powerpoint/2010/main" val="306051409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3BC3A1AE-24B7-E745-BBDA-08CE1A5AEF47}" type="datetimeFigureOut">
              <a:rPr lang="cs-CZ" smtClean="0"/>
              <a:t>20.08.2025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ADCC136-655F-624B-821A-620038FF1807}" type="slidenum">
              <a:rPr lang="cs-CZ" smtClean="0"/>
              <a:t>‹#›</a:t>
            </a:fld>
            <a:endParaRPr lang="cs-CZ"/>
          </a:p>
        </p:txBody>
      </p:sp>
    </p:spTree>
    <p:extLst>
      <p:ext uri="{BB962C8B-B14F-4D97-AF65-F5344CB8AC3E}">
        <p14:creationId xmlns:p14="http://schemas.microsoft.com/office/powerpoint/2010/main" val="273140479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3BC3A1AE-24B7-E745-BBDA-08CE1A5AEF47}" type="datetimeFigureOut">
              <a:rPr lang="cs-CZ" smtClean="0"/>
              <a:t>20.08.2025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ADCC136-655F-624B-821A-620038FF1807}" type="slidenum">
              <a:rPr lang="cs-CZ" smtClean="0"/>
              <a:t>‹#›</a:t>
            </a:fld>
            <a:endParaRPr lang="cs-CZ"/>
          </a:p>
        </p:txBody>
      </p:sp>
    </p:spTree>
    <p:extLst>
      <p:ext uri="{BB962C8B-B14F-4D97-AF65-F5344CB8AC3E}">
        <p14:creationId xmlns:p14="http://schemas.microsoft.com/office/powerpoint/2010/main" val="95375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3A1AE-24B7-E745-BBDA-08CE1A5AEF47}" type="datetimeFigureOut">
              <a:rPr lang="cs-CZ" smtClean="0"/>
              <a:t>20.08.2025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ADCC136-655F-624B-821A-620038FF1807}" type="slidenum">
              <a:rPr lang="cs-CZ" smtClean="0"/>
              <a:t>‹#›</a:t>
            </a:fld>
            <a:endParaRPr lang="cs-CZ"/>
          </a:p>
        </p:txBody>
      </p:sp>
    </p:spTree>
    <p:extLst>
      <p:ext uri="{BB962C8B-B14F-4D97-AF65-F5344CB8AC3E}">
        <p14:creationId xmlns:p14="http://schemas.microsoft.com/office/powerpoint/2010/main" val="390486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cs-CZ"/>
              <a:t>Kliknutím lze upravit styl.</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BC3A1AE-24B7-E745-BBDA-08CE1A5AEF47}" type="datetimeFigureOut">
              <a:rPr lang="cs-CZ" smtClean="0"/>
              <a:t>20.08.2025</a:t>
            </a:fld>
            <a:endParaRPr lang="cs-CZ"/>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9ADCC136-655F-624B-821A-620038FF1807}" type="slidenum">
              <a:rPr lang="cs-CZ" smtClean="0"/>
              <a:t>‹#›</a:t>
            </a:fld>
            <a:endParaRPr lang="cs-CZ"/>
          </a:p>
        </p:txBody>
      </p:sp>
    </p:spTree>
    <p:extLst>
      <p:ext uri="{BB962C8B-B14F-4D97-AF65-F5344CB8AC3E}">
        <p14:creationId xmlns:p14="http://schemas.microsoft.com/office/powerpoint/2010/main" val="120212888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3BC3A1AE-24B7-E745-BBDA-08CE1A5AEF47}" type="datetimeFigureOut">
              <a:rPr lang="cs-CZ" smtClean="0"/>
              <a:t>20.08.2025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ADCC136-655F-624B-821A-620038FF1807}" type="slidenum">
              <a:rPr lang="cs-CZ" smtClean="0"/>
              <a:t>‹#›</a:t>
            </a:fld>
            <a:endParaRPr lang="cs-CZ"/>
          </a:p>
        </p:txBody>
      </p:sp>
    </p:spTree>
    <p:extLst>
      <p:ext uri="{BB962C8B-B14F-4D97-AF65-F5344CB8AC3E}">
        <p14:creationId xmlns:p14="http://schemas.microsoft.com/office/powerpoint/2010/main" val="2974901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BC3A1AE-24B7-E745-BBDA-08CE1A5AEF47}" type="datetimeFigureOut">
              <a:rPr lang="cs-CZ" smtClean="0"/>
              <a:t>20.08.2025</a:t>
            </a:fld>
            <a:endParaRPr lang="cs-CZ"/>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cs-CZ"/>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9ADCC136-655F-624B-821A-620038FF1807}" type="slidenum">
              <a:rPr lang="cs-CZ" smtClean="0"/>
              <a:t>‹#›</a:t>
            </a:fld>
            <a:endParaRPr lang="cs-CZ"/>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647131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nezzazvoni.cz/wp-content/uploads/pruzkum_202210_spokojenost.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cspsychiatr.cz/detail.php?stat=1492"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ncbi.nlm.nih.gov/pmc/articles/PMC8223341/"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drogy-info.cz/publikace/vyrocni-zpravy/souhrnna-zprava-o-zavislostech-v-ceske-republice-202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esky.radio.cz/dekriminalizace-konopi-v-cesku-pestovani-tri-rostlin-bude-povoleno-8857523"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stickygarden.cz/blog/muscimol-ucinky-a-predavkovan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drogy-info.cz/publikace/vyrocni-zpravy/souhrnna-zprava-o-zavislostech-v-ceske-republice-2023/"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zdravezpravy.cz/2022/11/17/nizozemska-mladez-ujizdi-na-rajskem-plynu-prijde-zakaz" TargetMode="External"/><Relationship Id="rId2" Type="http://schemas.openxmlformats.org/officeDocument/2006/relationships/hyperlink" Target="https://wave.rozhlas.cz/rajsky-plyn-ma-jako-droga-vyznamne-negativni-ucinky-mladym-jim-zpusobit-vazne-9005049"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zakonyprolidi.cz/monitor/7724424.ht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zdravagenerace.cz/report/rizikove-chovani/" TargetMode="External"/><Relationship Id="rId2" Type="http://schemas.openxmlformats.org/officeDocument/2006/relationships/hyperlink" Target="https://www.youtube.com/watch?v=q-77k3XfLjo" TargetMode="Externa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3" Type="http://schemas.openxmlformats.org/officeDocument/2006/relationships/hyperlink" Target="https://www.cz-test.cz/clanek/deti-sili-po-nebezpecnem-hitu-rizika-prime-mani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jimejinak.cz/coca-cola-zero-0-cukru-a-kofeinu-100-chemi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Q3x-0U3Uw0g"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www.ulekare.cz/clanek/nepij-energetak-jak-s-detmi-mluvit-o-nabuzujicich-napojich-483989"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eset.com/cz/nomofobie/" TargetMode="Externa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hyperlink" Target="https://cspediatrie.cz/pdfs/ped/2022/06/06.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instagram.com/p/DBgLiVFsHv4/?hl=c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watch?v=SkpLTzTpTGc" TargetMode="External"/><Relationship Id="rId3" Type="http://schemas.openxmlformats.org/officeDocument/2006/relationships/hyperlink" Target="https://www.youtube.com/watch?v=J8tahYjKmDc" TargetMode="External"/><Relationship Id="rId7" Type="http://schemas.openxmlformats.org/officeDocument/2006/relationships/hyperlink" Target="https://www.ceskatelevize.cz/porady/15855221547-cesko-na-drogach/" TargetMode="External"/><Relationship Id="rId2" Type="http://schemas.openxmlformats.org/officeDocument/2006/relationships/hyperlink" Target="https://www.youtube.com/watch?v=qUy4TLUTPnA" TargetMode="External"/><Relationship Id="rId1" Type="http://schemas.openxmlformats.org/officeDocument/2006/relationships/slideLayout" Target="../slideLayouts/slideLayout4.xml"/><Relationship Id="rId6" Type="http://schemas.openxmlformats.org/officeDocument/2006/relationships/hyperlink" Target="https://www.youtube.com/watch?v=vcnos78NtH0" TargetMode="External"/><Relationship Id="rId5" Type="http://schemas.openxmlformats.org/officeDocument/2006/relationships/hyperlink" Target="https://www.ceskatelevize.cz/porady/16217730041-fentanyl-lek-i-zabijak/" TargetMode="External"/><Relationship Id="rId4" Type="http://schemas.openxmlformats.org/officeDocument/2006/relationships/hyperlink" Target="https://www.youtube.com/watch?v=OIHgYPcrnRs"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mailto:klinika@sananim.cz"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1.jpg"/><Relationship Id="rId5" Type="http://schemas.openxmlformats.org/officeDocument/2006/relationships/hyperlink" Target="http://www.chciodvykat.cz/" TargetMode="External"/><Relationship Id="rId4" Type="http://schemas.openxmlformats.org/officeDocument/2006/relationships/hyperlink" Target="mailto:addambulance@vfn.cz"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ditekrize.cz/" TargetMode="External"/><Relationship Id="rId2" Type="http://schemas.openxmlformats.org/officeDocument/2006/relationships/hyperlink" Target="https://nevypustdusi.cz/" TargetMode="Externa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hyperlink" Target="https://www.centrumlocika.cz/"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bezpecnyinternet.cz/cs/" TargetMode="External"/><Relationship Id="rId3" Type="http://schemas.openxmlformats.org/officeDocument/2006/relationships/hyperlink" Target="https://www.e-bezpeci.cz/" TargetMode="External"/><Relationship Id="rId7" Type="http://schemas.openxmlformats.org/officeDocument/2006/relationships/hyperlink" Target="https://www.kyberpohadky.cz/"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www.replug.me/" TargetMode="External"/><Relationship Id="rId5" Type="http://schemas.openxmlformats.org/officeDocument/2006/relationships/hyperlink" Target="https://www.linkins.org/" TargetMode="External"/><Relationship Id="rId4" Type="http://schemas.openxmlformats.org/officeDocument/2006/relationships/hyperlink" Target="https://o2chytraskola.cz/"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linkabezpeci.cz/chat" TargetMode="External"/><Relationship Id="rId2" Type="http://schemas.openxmlformats.org/officeDocument/2006/relationships/hyperlink" Target="mailto:cppdropin@gmail.com" TargetMode="Externa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asociace.org/"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drogy-info.cz/publikace/vyrocni-zpravy/souhrnna-zprava-o-zavislostech-v-ceske-republice-202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C72562-9FE6-025D-4922-B77FAB2C5366}"/>
              </a:ext>
            </a:extLst>
          </p:cNvPr>
          <p:cNvSpPr>
            <a:spLocks noGrp="1"/>
          </p:cNvSpPr>
          <p:nvPr>
            <p:ph type="ctrTitle"/>
          </p:nvPr>
        </p:nvSpPr>
        <p:spPr>
          <a:xfrm>
            <a:off x="883527" y="1967023"/>
            <a:ext cx="10424942" cy="2380566"/>
          </a:xfrm>
        </p:spPr>
        <p:txBody>
          <a:bodyPr>
            <a:normAutofit/>
          </a:bodyPr>
          <a:lstStyle/>
          <a:p>
            <a:pPr algn="ctr"/>
            <a:r>
              <a:rPr lang="cs-CZ" sz="3800" b="1" dirty="0">
                <a:solidFill>
                  <a:schemeClr val="bg1"/>
                </a:solidFill>
                <a:effectLst/>
                <a:latin typeface="Calibri" panose="020F0502020204030204" pitchFamily="34" charset="0"/>
                <a:ea typeface="Times New Roman" panose="02020603050405020304" pitchFamily="18" charset="0"/>
              </a:rPr>
              <a:t>Prevence závislostí u současné generace dětí na ZŠ a nové návykové </a:t>
            </a:r>
            <a:r>
              <a:rPr lang="cs-CZ" sz="3800" b="1" dirty="0" err="1">
                <a:solidFill>
                  <a:schemeClr val="bg1"/>
                </a:solidFill>
                <a:effectLst/>
                <a:latin typeface="Calibri" panose="020F0502020204030204" pitchFamily="34" charset="0"/>
                <a:ea typeface="Times New Roman" panose="02020603050405020304" pitchFamily="18" charset="0"/>
              </a:rPr>
              <a:t>látkY</a:t>
            </a:r>
            <a:endParaRPr lang="cs-CZ" sz="3800" b="1" dirty="0">
              <a:solidFill>
                <a:schemeClr val="bg1"/>
              </a:solidFill>
              <a:latin typeface="Calibri" panose="020F0502020204030204" pitchFamily="34" charset="0"/>
              <a:cs typeface="Calibri" panose="020F0502020204030204" pitchFamily="34" charset="0"/>
            </a:endParaRPr>
          </a:p>
        </p:txBody>
      </p:sp>
      <p:sp>
        <p:nvSpPr>
          <p:cNvPr id="3" name="Podnadpis 2">
            <a:extLst>
              <a:ext uri="{FF2B5EF4-FFF2-40B4-BE49-F238E27FC236}">
                <a16:creationId xmlns:a16="http://schemas.microsoft.com/office/drawing/2014/main" id="{6ED2926A-1C3B-9FBB-82D3-FD5C902F995F}"/>
              </a:ext>
            </a:extLst>
          </p:cNvPr>
          <p:cNvSpPr>
            <a:spLocks noGrp="1"/>
          </p:cNvSpPr>
          <p:nvPr>
            <p:ph type="subTitle" idx="1"/>
          </p:nvPr>
        </p:nvSpPr>
        <p:spPr>
          <a:xfrm>
            <a:off x="1165725" y="4725497"/>
            <a:ext cx="9860547" cy="918309"/>
          </a:xfrm>
        </p:spPr>
        <p:txBody>
          <a:bodyPr>
            <a:noAutofit/>
          </a:bodyPr>
          <a:lstStyle/>
          <a:p>
            <a:pPr>
              <a:lnSpc>
                <a:spcPct val="90000"/>
              </a:lnSpc>
              <a:spcAft>
                <a:spcPts val="600"/>
              </a:spcAft>
            </a:pPr>
            <a:r>
              <a:rPr lang="cs-CZ" sz="2000" cap="none" dirty="0">
                <a:solidFill>
                  <a:srgbClr val="FFFFFF"/>
                </a:solidFill>
                <a:latin typeface="Calibri" panose="020F0502020204030204" pitchFamily="34" charset="0"/>
                <a:cs typeface="Calibri" panose="020F0502020204030204" pitchFamily="34" charset="0"/>
              </a:rPr>
              <a:t>Mgr. et Bc. Tereza Braunová, </a:t>
            </a:r>
            <a:r>
              <a:rPr lang="cs-CZ" sz="2000" cap="none" dirty="0" err="1">
                <a:solidFill>
                  <a:srgbClr val="FFFFFF"/>
                </a:solidFill>
                <a:latin typeface="Calibri" panose="020F0502020204030204" pitchFamily="34" charset="0"/>
                <a:cs typeface="Calibri" panose="020F0502020204030204" pitchFamily="34" charset="0"/>
              </a:rPr>
              <a:t>DiS</a:t>
            </a:r>
            <a:r>
              <a:rPr lang="cs-CZ" sz="2000" cap="none" dirty="0">
                <a:solidFill>
                  <a:srgbClr val="FFFFFF"/>
                </a:solidFill>
                <a:latin typeface="Calibri" panose="020F0502020204030204" pitchFamily="34" charset="0"/>
                <a:cs typeface="Calibri" panose="020F0502020204030204" pitchFamily="34" charset="0"/>
              </a:rPr>
              <a:t>. </a:t>
            </a:r>
          </a:p>
          <a:p>
            <a:pPr>
              <a:lnSpc>
                <a:spcPct val="90000"/>
              </a:lnSpc>
              <a:spcAft>
                <a:spcPts val="600"/>
              </a:spcAft>
            </a:pPr>
            <a:r>
              <a:rPr lang="cs-CZ" sz="2000" cap="none" dirty="0">
                <a:solidFill>
                  <a:srgbClr val="FFFFFF"/>
                </a:solidFill>
                <a:latin typeface="Calibri" panose="020F0502020204030204" pitchFamily="34" charset="0"/>
                <a:cs typeface="Calibri" panose="020F0502020204030204" pitchFamily="34" charset="0"/>
              </a:rPr>
              <a:t>Bc. Justýna Zahradilová</a:t>
            </a:r>
          </a:p>
          <a:p>
            <a:pPr>
              <a:lnSpc>
                <a:spcPct val="90000"/>
              </a:lnSpc>
              <a:spcAft>
                <a:spcPts val="600"/>
              </a:spcAft>
            </a:pPr>
            <a:r>
              <a:rPr lang="cs-CZ" sz="2000" u="sng" cap="none" dirty="0">
                <a:solidFill>
                  <a:srgbClr val="FFFFFF"/>
                </a:solidFill>
                <a:latin typeface="Calibri" panose="020F0502020204030204" pitchFamily="34" charset="0"/>
                <a:cs typeface="Calibri" panose="020F0502020204030204" pitchFamily="34" charset="0"/>
              </a:rPr>
              <a:t>Centrum primární prevence Drop In, o.p.s. </a:t>
            </a:r>
          </a:p>
        </p:txBody>
      </p:sp>
      <p:pic>
        <p:nvPicPr>
          <p:cNvPr id="17" name="Obrázek 16" descr="Obsah obrázku logo, text, symbol, Písmo&#10;&#10;Popis byl vytvořen automaticky">
            <a:extLst>
              <a:ext uri="{FF2B5EF4-FFF2-40B4-BE49-F238E27FC236}">
                <a16:creationId xmlns:a16="http://schemas.microsoft.com/office/drawing/2014/main" id="{49A203B7-33BA-6C60-DD51-40B2EDFC5920}"/>
              </a:ext>
            </a:extLst>
          </p:cNvPr>
          <p:cNvPicPr>
            <a:picLocks noChangeAspect="1"/>
          </p:cNvPicPr>
          <p:nvPr/>
        </p:nvPicPr>
        <p:blipFill>
          <a:blip r:embed="rId3"/>
          <a:stretch>
            <a:fillRect/>
          </a:stretch>
        </p:blipFill>
        <p:spPr>
          <a:xfrm>
            <a:off x="763172" y="991773"/>
            <a:ext cx="2134772" cy="1518639"/>
          </a:xfrm>
          <a:prstGeom prst="rect">
            <a:avLst/>
          </a:prstGeom>
        </p:spPr>
      </p:pic>
    </p:spTree>
    <p:extLst>
      <p:ext uri="{BB962C8B-B14F-4D97-AF65-F5344CB8AC3E}">
        <p14:creationId xmlns:p14="http://schemas.microsoft.com/office/powerpoint/2010/main" val="244769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4FBC27E4-CED5-A0CE-6B44-5FE738C52AAC}"/>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NIKOTINOVÉ SÁČKY– CO ŘÍKÁME DĚTEM?</a:t>
            </a:r>
          </a:p>
        </p:txBody>
      </p:sp>
      <p:sp>
        <p:nvSpPr>
          <p:cNvPr id="10" name="Zástupný obsah 2">
            <a:extLst>
              <a:ext uri="{FF2B5EF4-FFF2-40B4-BE49-F238E27FC236}">
                <a16:creationId xmlns:a16="http://schemas.microsoft.com/office/drawing/2014/main" id="{85BB7180-09A4-D9BF-4EC8-D6A7F4E120DC}"/>
              </a:ext>
            </a:extLst>
          </p:cNvPr>
          <p:cNvSpPr>
            <a:spLocks noGrp="1"/>
          </p:cNvSpPr>
          <p:nvPr>
            <p:ph idx="1"/>
          </p:nvPr>
        </p:nvSpPr>
        <p:spPr>
          <a:xfrm>
            <a:off x="581191" y="2201258"/>
            <a:ext cx="11029615" cy="2940787"/>
          </a:xfrm>
        </p:spPr>
        <p:txBody>
          <a:bodyPr>
            <a:normAutofit/>
          </a:bodyPr>
          <a:lstStyle/>
          <a:p>
            <a:r>
              <a:rPr lang="cs-CZ" sz="2000" dirty="0">
                <a:solidFill>
                  <a:schemeClr val="tx1"/>
                </a:solidFill>
                <a:latin typeface="Calibri" panose="020F0502020204030204" pitchFamily="34" charset="0"/>
                <a:cs typeface="Calibri" panose="020F0502020204030204" pitchFamily="34" charset="0"/>
              </a:rPr>
              <a:t>Otrava nikotinem – bušení srdce, závratě, pocení, může končit i bezvědomím </a:t>
            </a:r>
          </a:p>
          <a:p>
            <a:r>
              <a:rPr lang="cs-CZ" sz="2000" dirty="0">
                <a:solidFill>
                  <a:schemeClr val="tx1"/>
                </a:solidFill>
                <a:latin typeface="Calibri" panose="020F0502020204030204" pitchFamily="34" charset="0"/>
                <a:cs typeface="Calibri" panose="020F0502020204030204" pitchFamily="34" charset="0"/>
              </a:rPr>
              <a:t>Při spolknutí sáčku – vyvolat zvracení, vyhledat lékařskou pomoc (jet na pohotovost, zavolat 155), může dojít k závažné otravě</a:t>
            </a:r>
          </a:p>
          <a:p>
            <a:r>
              <a:rPr lang="cs-CZ" sz="2000" dirty="0">
                <a:solidFill>
                  <a:schemeClr val="tx1"/>
                </a:solidFill>
                <a:latin typeface="Calibri" panose="020F0502020204030204" pitchFamily="34" charset="0"/>
                <a:cs typeface="Calibri" panose="020F0502020204030204" pitchFamily="34" charset="0"/>
              </a:rPr>
              <a:t>Při předávkování nikotinem - </a:t>
            </a:r>
            <a:r>
              <a:rPr lang="cs-CZ" sz="2000" dirty="0">
                <a:solidFill>
                  <a:srgbClr val="000000"/>
                </a:solidFill>
                <a:effectLst/>
                <a:latin typeface="Calibri" panose="020F0502020204030204" pitchFamily="34" charset="0"/>
                <a:ea typeface="Times New Roman" panose="02020603050405020304" pitchFamily="18" charset="0"/>
              </a:rPr>
              <a:t>vyndat sáček, vyplachovat ústa, vyplivávat, nepolykat sliny</a:t>
            </a:r>
          </a:p>
          <a:p>
            <a:r>
              <a:rPr lang="cs-CZ" sz="2000" dirty="0">
                <a:solidFill>
                  <a:srgbClr val="000000"/>
                </a:solidFill>
                <a:latin typeface="Calibri" panose="020F0502020204030204" pitchFamily="34" charset="0"/>
                <a:ea typeface="Times New Roman" panose="02020603050405020304" pitchFamily="18" charset="0"/>
              </a:rPr>
              <a:t>Nejsilnější sáčky – až 50 cigaret na jeden sáček – je to podobné, jako kdybys kouřil 50 cigaret 20 minut v kuse</a:t>
            </a:r>
            <a:r>
              <a:rPr lang="cs-CZ" sz="2000" dirty="0">
                <a:solidFill>
                  <a:srgbClr val="000000"/>
                </a:solidFill>
                <a:effectLst/>
                <a:latin typeface="Calibri" panose="020F0502020204030204" pitchFamily="34" charset="0"/>
                <a:ea typeface="Times New Roman" panose="02020603050405020304" pitchFamily="18" charset="0"/>
              </a:rPr>
              <a:t> </a:t>
            </a:r>
            <a:endParaRPr lang="cs-CZ" sz="2000" dirty="0">
              <a:solidFill>
                <a:schemeClr val="tx1"/>
              </a:solidFill>
              <a:latin typeface="Calibri" panose="020F0502020204030204" pitchFamily="34" charset="0"/>
              <a:cs typeface="Calibri" panose="020F0502020204030204" pitchFamily="34" charset="0"/>
            </a:endParaRPr>
          </a:p>
        </p:txBody>
      </p:sp>
      <p:pic>
        <p:nvPicPr>
          <p:cNvPr id="11" name="object 4">
            <a:extLst>
              <a:ext uri="{FF2B5EF4-FFF2-40B4-BE49-F238E27FC236}">
                <a16:creationId xmlns:a16="http://schemas.microsoft.com/office/drawing/2014/main" id="{3120DC6A-B753-95CB-38DA-C3D5D6CA1732}"/>
              </a:ext>
            </a:extLst>
          </p:cNvPr>
          <p:cNvPicPr/>
          <p:nvPr/>
        </p:nvPicPr>
        <p:blipFill>
          <a:blip r:embed="rId2" cstate="print"/>
          <a:stretch>
            <a:fillRect/>
          </a:stretch>
        </p:blipFill>
        <p:spPr>
          <a:xfrm>
            <a:off x="8944495" y="4871258"/>
            <a:ext cx="2666311" cy="1744221"/>
          </a:xfrm>
          <a:prstGeom prst="rect">
            <a:avLst/>
          </a:prstGeom>
        </p:spPr>
      </p:pic>
    </p:spTree>
    <p:extLst>
      <p:ext uri="{BB962C8B-B14F-4D97-AF65-F5344CB8AC3E}">
        <p14:creationId xmlns:p14="http://schemas.microsoft.com/office/powerpoint/2010/main" val="1509155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DDD965-B1FF-3F3C-CE62-90FA2FABE64D}"/>
              </a:ext>
            </a:extLst>
          </p:cNvPr>
          <p:cNvSpPr>
            <a:spLocks noGrp="1"/>
          </p:cNvSpPr>
          <p:nvPr>
            <p:ph type="title"/>
          </p:nvPr>
        </p:nvSpPr>
        <p:spPr/>
        <p:txBody>
          <a:bodyPr>
            <a:normAutofit/>
          </a:bodyPr>
          <a:lstStyle/>
          <a:p>
            <a:pPr algn="ctr"/>
            <a:r>
              <a:rPr lang="cs-CZ" sz="4500" b="1" dirty="0">
                <a:latin typeface="Calibri" panose="020F0502020204030204" pitchFamily="34" charset="0"/>
                <a:cs typeface="Calibri" panose="020F0502020204030204" pitchFamily="34" charset="0"/>
              </a:rPr>
              <a:t>V ČEM JE KOLIK NIKOTINU? </a:t>
            </a:r>
          </a:p>
        </p:txBody>
      </p:sp>
      <p:sp>
        <p:nvSpPr>
          <p:cNvPr id="3" name="Zástupný obsah 2">
            <a:extLst>
              <a:ext uri="{FF2B5EF4-FFF2-40B4-BE49-F238E27FC236}">
                <a16:creationId xmlns:a16="http://schemas.microsoft.com/office/drawing/2014/main" id="{96816F0B-2DA2-3A26-1C86-B0E55831B867}"/>
              </a:ext>
            </a:extLst>
          </p:cNvPr>
          <p:cNvSpPr>
            <a:spLocks noGrp="1"/>
          </p:cNvSpPr>
          <p:nvPr>
            <p:ph idx="1"/>
          </p:nvPr>
        </p:nvSpPr>
        <p:spPr>
          <a:xfrm>
            <a:off x="581192" y="1209056"/>
            <a:ext cx="11029615" cy="3678303"/>
          </a:xfrm>
        </p:spPr>
        <p:txBody>
          <a:bodyPr>
            <a:normAutofit/>
          </a:bodyPr>
          <a:lstStyle/>
          <a:p>
            <a:r>
              <a:rPr lang="cs-CZ" sz="2000" b="1" dirty="0">
                <a:solidFill>
                  <a:schemeClr val="tx1"/>
                </a:solidFill>
                <a:latin typeface="Calibri" panose="020F0502020204030204" pitchFamily="34" charset="0"/>
                <a:cs typeface="Calibri" panose="020F0502020204030204" pitchFamily="34" charset="0"/>
              </a:rPr>
              <a:t>Cigareta</a:t>
            </a:r>
            <a:r>
              <a:rPr lang="cs-CZ" sz="2000" dirty="0">
                <a:solidFill>
                  <a:schemeClr val="tx1"/>
                </a:solidFill>
                <a:latin typeface="Calibri" panose="020F0502020204030204" pitchFamily="34" charset="0"/>
                <a:cs typeface="Calibri" panose="020F0502020204030204" pitchFamily="34" charset="0"/>
              </a:rPr>
              <a:t> </a:t>
            </a:r>
            <a:r>
              <a:rPr lang="cs-CZ" sz="2000" dirty="0">
                <a:solidFill>
                  <a:schemeClr val="tx1"/>
                </a:solidFill>
                <a:latin typeface="Calibri" panose="020F0502020204030204" pitchFamily="34" charset="0"/>
                <a:cs typeface="Calibri" panose="020F0502020204030204" pitchFamily="34" charset="0"/>
                <a:sym typeface="Wingdings" pitchFamily="2" charset="2"/>
              </a:rPr>
              <a:t> </a:t>
            </a:r>
            <a:r>
              <a:rPr lang="cs-CZ" sz="2000" dirty="0">
                <a:solidFill>
                  <a:schemeClr val="tx1"/>
                </a:solidFill>
                <a:latin typeface="Calibri" panose="020F0502020204030204" pitchFamily="34" charset="0"/>
                <a:cs typeface="Calibri" panose="020F0502020204030204" pitchFamily="34" charset="0"/>
              </a:rPr>
              <a:t>1 – 1,5 mg nikotinu</a:t>
            </a:r>
          </a:p>
          <a:p>
            <a:r>
              <a:rPr lang="cs-CZ" sz="2000" b="1" dirty="0">
                <a:solidFill>
                  <a:schemeClr val="tx1"/>
                </a:solidFill>
                <a:latin typeface="Calibri" panose="020F0502020204030204" pitchFamily="34" charset="0"/>
                <a:cs typeface="Calibri" panose="020F0502020204030204" pitchFamily="34" charset="0"/>
              </a:rPr>
              <a:t>Nikotinová žvýkačka </a:t>
            </a:r>
            <a:r>
              <a:rPr lang="cs-CZ" sz="2000" dirty="0">
                <a:solidFill>
                  <a:schemeClr val="tx1"/>
                </a:solidFill>
                <a:latin typeface="Calibri" panose="020F0502020204030204" pitchFamily="34" charset="0"/>
                <a:cs typeface="Calibri" panose="020F0502020204030204" pitchFamily="34" charset="0"/>
                <a:sym typeface="Wingdings" pitchFamily="2" charset="2"/>
              </a:rPr>
              <a:t> 2 – 4 mg nikotinu</a:t>
            </a:r>
          </a:p>
          <a:p>
            <a:r>
              <a:rPr lang="cs-CZ" sz="2000" b="1" dirty="0">
                <a:solidFill>
                  <a:schemeClr val="tx1"/>
                </a:solidFill>
                <a:latin typeface="Calibri" panose="020F0502020204030204" pitchFamily="34" charset="0"/>
                <a:cs typeface="Calibri" panose="020F0502020204030204" pitchFamily="34" charset="0"/>
                <a:sym typeface="Wingdings" pitchFamily="2" charset="2"/>
              </a:rPr>
              <a:t>Elektronická cigareta (Elf Bar) </a:t>
            </a:r>
            <a:r>
              <a:rPr lang="cs-CZ" sz="2000" dirty="0">
                <a:solidFill>
                  <a:schemeClr val="tx1"/>
                </a:solidFill>
                <a:latin typeface="Calibri" panose="020F0502020204030204" pitchFamily="34" charset="0"/>
                <a:cs typeface="Calibri" panose="020F0502020204030204" pitchFamily="34" charset="0"/>
                <a:sym typeface="Wingdings" pitchFamily="2" charset="2"/>
              </a:rPr>
              <a:t> 20 mg nikotinu </a:t>
            </a:r>
          </a:p>
          <a:p>
            <a:r>
              <a:rPr lang="cs-CZ" sz="2000" b="1" dirty="0">
                <a:solidFill>
                  <a:schemeClr val="tx1"/>
                </a:solidFill>
                <a:latin typeface="Calibri" panose="020F0502020204030204" pitchFamily="34" charset="0"/>
                <a:cs typeface="Calibri" panose="020F0502020204030204" pitchFamily="34" charset="0"/>
                <a:sym typeface="Wingdings" pitchFamily="2" charset="2"/>
              </a:rPr>
              <a:t>Nikotinový sáček </a:t>
            </a:r>
            <a:r>
              <a:rPr lang="cs-CZ" sz="2000" dirty="0">
                <a:solidFill>
                  <a:schemeClr val="tx1"/>
                </a:solidFill>
                <a:latin typeface="Calibri" panose="020F0502020204030204" pitchFamily="34" charset="0"/>
                <a:cs typeface="Calibri" panose="020F0502020204030204" pitchFamily="34" charset="0"/>
                <a:sym typeface="Wingdings" pitchFamily="2" charset="2"/>
              </a:rPr>
              <a:t> 4 – 50 mg nikotinu </a:t>
            </a:r>
            <a:endParaRPr lang="cs-CZ" sz="2000" dirty="0">
              <a:solidFill>
                <a:schemeClr val="tx1"/>
              </a:solidFill>
              <a:latin typeface="Calibri" panose="020F0502020204030204" pitchFamily="34" charset="0"/>
              <a:cs typeface="Calibri" panose="020F0502020204030204" pitchFamily="34" charset="0"/>
            </a:endParaRPr>
          </a:p>
        </p:txBody>
      </p:sp>
      <p:pic>
        <p:nvPicPr>
          <p:cNvPr id="4" name="object 2">
            <a:extLst>
              <a:ext uri="{FF2B5EF4-FFF2-40B4-BE49-F238E27FC236}">
                <a16:creationId xmlns:a16="http://schemas.microsoft.com/office/drawing/2014/main" id="{2121EBB7-0CB9-E49A-035F-72F0F678B9EC}"/>
              </a:ext>
            </a:extLst>
          </p:cNvPr>
          <p:cNvPicPr/>
          <p:nvPr/>
        </p:nvPicPr>
        <p:blipFill>
          <a:blip r:embed="rId2" cstate="print"/>
          <a:stretch>
            <a:fillRect/>
          </a:stretch>
        </p:blipFill>
        <p:spPr>
          <a:xfrm>
            <a:off x="205142" y="5244277"/>
            <a:ext cx="2852889" cy="1276965"/>
          </a:xfrm>
          <a:prstGeom prst="rect">
            <a:avLst/>
          </a:prstGeom>
        </p:spPr>
      </p:pic>
      <p:pic>
        <p:nvPicPr>
          <p:cNvPr id="5" name="object 4">
            <a:extLst>
              <a:ext uri="{FF2B5EF4-FFF2-40B4-BE49-F238E27FC236}">
                <a16:creationId xmlns:a16="http://schemas.microsoft.com/office/drawing/2014/main" id="{AA1A2674-B91A-409C-438E-838805A87DB7}"/>
              </a:ext>
            </a:extLst>
          </p:cNvPr>
          <p:cNvPicPr/>
          <p:nvPr/>
        </p:nvPicPr>
        <p:blipFill>
          <a:blip r:embed="rId3" cstate="print"/>
          <a:stretch>
            <a:fillRect/>
          </a:stretch>
        </p:blipFill>
        <p:spPr>
          <a:xfrm>
            <a:off x="3826628" y="4748710"/>
            <a:ext cx="2483085" cy="2129450"/>
          </a:xfrm>
          <a:prstGeom prst="rect">
            <a:avLst/>
          </a:prstGeom>
        </p:spPr>
      </p:pic>
      <p:pic>
        <p:nvPicPr>
          <p:cNvPr id="6" name="object 5">
            <a:extLst>
              <a:ext uri="{FF2B5EF4-FFF2-40B4-BE49-F238E27FC236}">
                <a16:creationId xmlns:a16="http://schemas.microsoft.com/office/drawing/2014/main" id="{31012037-BFD2-9DDF-8E39-C459D1A4C61E}"/>
              </a:ext>
            </a:extLst>
          </p:cNvPr>
          <p:cNvPicPr/>
          <p:nvPr/>
        </p:nvPicPr>
        <p:blipFill>
          <a:blip r:embed="rId4" cstate="print"/>
          <a:stretch>
            <a:fillRect/>
          </a:stretch>
        </p:blipFill>
        <p:spPr>
          <a:xfrm>
            <a:off x="8988080" y="4887358"/>
            <a:ext cx="2929201" cy="1852154"/>
          </a:xfrm>
          <a:prstGeom prst="rect">
            <a:avLst/>
          </a:prstGeom>
        </p:spPr>
      </p:pic>
      <p:pic>
        <p:nvPicPr>
          <p:cNvPr id="7" name="object 3">
            <a:extLst>
              <a:ext uri="{FF2B5EF4-FFF2-40B4-BE49-F238E27FC236}">
                <a16:creationId xmlns:a16="http://schemas.microsoft.com/office/drawing/2014/main" id="{91EA5E32-7096-E359-74C3-DEF25783817E}"/>
              </a:ext>
            </a:extLst>
          </p:cNvPr>
          <p:cNvPicPr/>
          <p:nvPr/>
        </p:nvPicPr>
        <p:blipFill>
          <a:blip r:embed="rId5" cstate="print"/>
          <a:stretch>
            <a:fillRect/>
          </a:stretch>
        </p:blipFill>
        <p:spPr>
          <a:xfrm>
            <a:off x="7643707" y="3403748"/>
            <a:ext cx="549870" cy="3390554"/>
          </a:xfrm>
          <a:prstGeom prst="rect">
            <a:avLst/>
          </a:prstGeom>
        </p:spPr>
      </p:pic>
    </p:spTree>
    <p:extLst>
      <p:ext uri="{BB962C8B-B14F-4D97-AF65-F5344CB8AC3E}">
        <p14:creationId xmlns:p14="http://schemas.microsoft.com/office/powerpoint/2010/main" val="2382096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8BE68B-E1E3-8304-2BAE-81CFCBFBB241}"/>
              </a:ext>
            </a:extLst>
          </p:cNvPr>
          <p:cNvSpPr>
            <a:spLocks noGrp="1"/>
          </p:cNvSpPr>
          <p:nvPr>
            <p:ph type="title"/>
          </p:nvPr>
        </p:nvSpPr>
        <p:spPr/>
        <p:txBody>
          <a:bodyPr>
            <a:normAutofit/>
          </a:bodyPr>
          <a:lstStyle/>
          <a:p>
            <a:pPr algn="ctr"/>
            <a:r>
              <a:rPr lang="cs-CZ" sz="4500" b="1" dirty="0">
                <a:latin typeface="Calibri" panose="020F0502020204030204" pitchFamily="34" charset="0"/>
                <a:cs typeface="Calibri" panose="020F0502020204030204" pitchFamily="34" charset="0"/>
              </a:rPr>
              <a:t>KRATOM</a:t>
            </a:r>
          </a:p>
        </p:txBody>
      </p:sp>
      <p:sp>
        <p:nvSpPr>
          <p:cNvPr id="3" name="Zástupný obsah 2">
            <a:extLst>
              <a:ext uri="{FF2B5EF4-FFF2-40B4-BE49-F238E27FC236}">
                <a16:creationId xmlns:a16="http://schemas.microsoft.com/office/drawing/2014/main" id="{A5EB56BF-B39B-A9EA-0EE0-4F9F2869C50A}"/>
              </a:ext>
            </a:extLst>
          </p:cNvPr>
          <p:cNvSpPr>
            <a:spLocks noGrp="1"/>
          </p:cNvSpPr>
          <p:nvPr>
            <p:ph idx="1"/>
          </p:nvPr>
        </p:nvSpPr>
        <p:spPr>
          <a:xfrm>
            <a:off x="581192" y="1930400"/>
            <a:ext cx="11029615" cy="1792608"/>
          </a:xfrm>
        </p:spPr>
        <p:txBody>
          <a:bodyPr>
            <a:normAutofit/>
          </a:bodyPr>
          <a:lstStyle/>
          <a:p>
            <a:r>
              <a:rPr lang="cs-CZ" sz="2000" dirty="0">
                <a:solidFill>
                  <a:schemeClr val="tx1"/>
                </a:solidFill>
                <a:latin typeface="Calibri" panose="020F0502020204030204" pitchFamily="34" charset="0"/>
                <a:cs typeface="Calibri" panose="020F0502020204030204" pitchFamily="34" charset="0"/>
              </a:rPr>
              <a:t>Je to strom z </a:t>
            </a:r>
            <a:r>
              <a:rPr lang="cs-CZ" sz="2000" dirty="0" err="1">
                <a:solidFill>
                  <a:schemeClr val="tx1"/>
                </a:solidFill>
                <a:latin typeface="Calibri" panose="020F0502020204030204" pitchFamily="34" charset="0"/>
                <a:cs typeface="Calibri" panose="020F0502020204030204" pitchFamily="34" charset="0"/>
              </a:rPr>
              <a:t>jichovýchodní</a:t>
            </a:r>
            <a:r>
              <a:rPr lang="cs-CZ" sz="2000" dirty="0">
                <a:solidFill>
                  <a:schemeClr val="tx1"/>
                </a:solidFill>
                <a:latin typeface="Calibri" panose="020F0502020204030204" pitchFamily="34" charset="0"/>
                <a:cs typeface="Calibri" panose="020F0502020204030204" pitchFamily="34" charset="0"/>
              </a:rPr>
              <a:t> Asie (Filipíny, Thajsko, Barma, </a:t>
            </a:r>
            <a:r>
              <a:rPr lang="cs-CZ" sz="2000" dirty="0" err="1">
                <a:solidFill>
                  <a:schemeClr val="tx1"/>
                </a:solidFill>
                <a:latin typeface="Calibri" panose="020F0502020204030204" pitchFamily="34" charset="0"/>
                <a:cs typeface="Calibri" panose="020F0502020204030204" pitchFamily="34" charset="0"/>
              </a:rPr>
              <a:t>Malajsije</a:t>
            </a:r>
            <a:r>
              <a:rPr lang="cs-CZ" sz="2000" dirty="0">
                <a:solidFill>
                  <a:schemeClr val="tx1"/>
                </a:solidFill>
                <a:latin typeface="Calibri" panose="020F0502020204030204" pitchFamily="34" charset="0"/>
                <a:cs typeface="Calibri" panose="020F0502020204030204" pitchFamily="34" charset="0"/>
              </a:rPr>
              <a:t>)</a:t>
            </a:r>
          </a:p>
          <a:p>
            <a:r>
              <a:rPr lang="cs-CZ" sz="2000" dirty="0">
                <a:solidFill>
                  <a:schemeClr val="tx1"/>
                </a:solidFill>
                <a:latin typeface="Calibri" panose="020F0502020204030204" pitchFamily="34" charset="0"/>
                <a:cs typeface="Calibri" panose="020F0502020204030204" pitchFamily="34" charset="0"/>
              </a:rPr>
              <a:t>Usušené listy </a:t>
            </a:r>
            <a:r>
              <a:rPr lang="cs-CZ" sz="2000" dirty="0" err="1">
                <a:solidFill>
                  <a:schemeClr val="tx1"/>
                </a:solidFill>
                <a:latin typeface="Calibri" panose="020F0502020204030204" pitchFamily="34" charset="0"/>
                <a:cs typeface="Calibri" panose="020F0502020204030204" pitchFamily="34" charset="0"/>
              </a:rPr>
              <a:t>kratomu</a:t>
            </a:r>
            <a:r>
              <a:rPr lang="cs-CZ" sz="2000" dirty="0">
                <a:solidFill>
                  <a:schemeClr val="tx1"/>
                </a:solidFill>
                <a:latin typeface="Calibri" panose="020F0502020204030204" pitchFamily="34" charset="0"/>
                <a:cs typeface="Calibri" panose="020F0502020204030204" pitchFamily="34" charset="0"/>
              </a:rPr>
              <a:t> se zpracovávají se do formy prášku nebo kapslí</a:t>
            </a:r>
          </a:p>
          <a:p>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Užívá se ústně – rozpuštění prášku v nápoji nebo spolknutí kapsle, případně také nasypání prášku přímo do úst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ject 4">
            <a:extLst>
              <a:ext uri="{FF2B5EF4-FFF2-40B4-BE49-F238E27FC236}">
                <a16:creationId xmlns:a16="http://schemas.microsoft.com/office/drawing/2014/main" id="{287DDAD5-BD30-9346-6BC0-95C35A2A325C}"/>
              </a:ext>
            </a:extLst>
          </p:cNvPr>
          <p:cNvPicPr/>
          <p:nvPr/>
        </p:nvPicPr>
        <p:blipFill>
          <a:blip r:embed="rId2" cstate="print"/>
          <a:stretch>
            <a:fillRect/>
          </a:stretch>
        </p:blipFill>
        <p:spPr>
          <a:xfrm>
            <a:off x="1706880" y="4537455"/>
            <a:ext cx="3064035" cy="2077212"/>
          </a:xfrm>
          <a:prstGeom prst="rect">
            <a:avLst/>
          </a:prstGeom>
        </p:spPr>
      </p:pic>
      <p:pic>
        <p:nvPicPr>
          <p:cNvPr id="6" name="Obrázek 5" descr="Obsah obrázku venku, list, Suchozemská rostlina, tráva&#10;&#10;Popis byl vytvořen automaticky">
            <a:extLst>
              <a:ext uri="{FF2B5EF4-FFF2-40B4-BE49-F238E27FC236}">
                <a16:creationId xmlns:a16="http://schemas.microsoft.com/office/drawing/2014/main" id="{A5F2A477-84F7-4148-177D-CF17CDF7D573}"/>
              </a:ext>
            </a:extLst>
          </p:cNvPr>
          <p:cNvPicPr>
            <a:picLocks noChangeAspect="1"/>
          </p:cNvPicPr>
          <p:nvPr/>
        </p:nvPicPr>
        <p:blipFill>
          <a:blip r:embed="rId3"/>
          <a:stretch>
            <a:fillRect/>
          </a:stretch>
        </p:blipFill>
        <p:spPr>
          <a:xfrm>
            <a:off x="6592339" y="3723008"/>
            <a:ext cx="4179989" cy="3134992"/>
          </a:xfrm>
          <a:prstGeom prst="rect">
            <a:avLst/>
          </a:prstGeom>
        </p:spPr>
      </p:pic>
    </p:spTree>
    <p:extLst>
      <p:ext uri="{BB962C8B-B14F-4D97-AF65-F5344CB8AC3E}">
        <p14:creationId xmlns:p14="http://schemas.microsoft.com/office/powerpoint/2010/main" val="2878724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24EC781-DF16-C8E5-497F-295B7AE98DDD}"/>
              </a:ext>
            </a:extLst>
          </p:cNvPr>
          <p:cNvSpPr>
            <a:spLocks noGrp="1"/>
          </p:cNvSpPr>
          <p:nvPr>
            <p:ph idx="1"/>
          </p:nvPr>
        </p:nvSpPr>
        <p:spPr/>
        <p:txBody>
          <a:bodyPr>
            <a:normAutofit/>
          </a:bodyPr>
          <a:lstStyle/>
          <a:p>
            <a:r>
              <a:rPr lang="cs-CZ" sz="2000" b="1" dirty="0">
                <a:solidFill>
                  <a:schemeClr val="tx1"/>
                </a:solidFill>
                <a:latin typeface="Calibri" panose="020F0502020204030204" pitchFamily="34" charset="0"/>
                <a:cs typeface="Calibri" panose="020F0502020204030204" pitchFamily="34" charset="0"/>
              </a:rPr>
              <a:t>Malé dávky (1 – 5 g)</a:t>
            </a:r>
          </a:p>
          <a:p>
            <a:pPr lvl="1"/>
            <a:r>
              <a:rPr lang="cs-CZ" sz="2000" dirty="0">
                <a:solidFill>
                  <a:schemeClr val="tx1"/>
                </a:solidFill>
                <a:latin typeface="Calibri" panose="020F0502020204030204" pitchFamily="34" charset="0"/>
                <a:cs typeface="Calibri" panose="020F0502020204030204" pitchFamily="34" charset="0"/>
              </a:rPr>
              <a:t>Stimulační</a:t>
            </a:r>
          </a:p>
          <a:p>
            <a:pPr lvl="1"/>
            <a:r>
              <a:rPr lang="cs-CZ" sz="2000" dirty="0">
                <a:solidFill>
                  <a:schemeClr val="tx1"/>
                </a:solidFill>
                <a:latin typeface="Calibri" panose="020F0502020204030204" pitchFamily="34" charset="0"/>
                <a:cs typeface="Calibri" panose="020F0502020204030204" pitchFamily="34" charset="0"/>
              </a:rPr>
              <a:t>Nástup do 10 minut </a:t>
            </a:r>
          </a:p>
          <a:p>
            <a:pPr lvl="1"/>
            <a:r>
              <a:rPr lang="cs-CZ" sz="2000" dirty="0">
                <a:solidFill>
                  <a:schemeClr val="tx1"/>
                </a:solidFill>
                <a:latin typeface="Calibri" panose="020F0502020204030204" pitchFamily="34" charset="0"/>
                <a:cs typeface="Calibri" panose="020F0502020204030204" pitchFamily="34" charset="0"/>
              </a:rPr>
              <a:t>Trvání účinku 60 – 90 min. </a:t>
            </a:r>
          </a:p>
          <a:p>
            <a:r>
              <a:rPr lang="cs-CZ" sz="2000" b="1" dirty="0">
                <a:solidFill>
                  <a:schemeClr val="tx1"/>
                </a:solidFill>
                <a:latin typeface="Calibri" panose="020F0502020204030204" pitchFamily="34" charset="0"/>
                <a:cs typeface="Calibri" panose="020F0502020204030204" pitchFamily="34" charset="0"/>
              </a:rPr>
              <a:t>Velké dávky (5 – 15 g) </a:t>
            </a:r>
          </a:p>
          <a:p>
            <a:pPr lvl="1"/>
            <a:r>
              <a:rPr lang="cs-CZ" sz="2000" dirty="0">
                <a:solidFill>
                  <a:schemeClr val="tx1"/>
                </a:solidFill>
                <a:latin typeface="Calibri" panose="020F0502020204030204" pitchFamily="34" charset="0"/>
                <a:cs typeface="Calibri" panose="020F0502020204030204" pitchFamily="34" charset="0"/>
              </a:rPr>
              <a:t>Výrazně tlumivé, sedativní stav, analgetické účinky</a:t>
            </a:r>
          </a:p>
          <a:p>
            <a:pPr lvl="1"/>
            <a:r>
              <a:rPr lang="cs-CZ" sz="2000" dirty="0">
                <a:solidFill>
                  <a:schemeClr val="tx1"/>
                </a:solidFill>
                <a:latin typeface="Calibri" panose="020F0502020204030204" pitchFamily="34" charset="0"/>
                <a:cs typeface="Calibri" panose="020F0502020204030204" pitchFamily="34" charset="0"/>
              </a:rPr>
              <a:t>Euforie, potlačení bolesti</a:t>
            </a:r>
          </a:p>
          <a:p>
            <a:pPr lvl="1"/>
            <a:r>
              <a:rPr lang="cs-CZ" sz="2000" dirty="0">
                <a:solidFill>
                  <a:schemeClr val="tx1"/>
                </a:solidFill>
                <a:latin typeface="Calibri" panose="020F0502020204030204" pitchFamily="34" charset="0"/>
                <a:cs typeface="Calibri" panose="020F0502020204030204" pitchFamily="34" charset="0"/>
              </a:rPr>
              <a:t>Trvání až po dobu 6 h</a:t>
            </a:r>
          </a:p>
        </p:txBody>
      </p:sp>
      <p:sp>
        <p:nvSpPr>
          <p:cNvPr id="4" name="Nadpis 1">
            <a:extLst>
              <a:ext uri="{FF2B5EF4-FFF2-40B4-BE49-F238E27FC236}">
                <a16:creationId xmlns:a16="http://schemas.microsoft.com/office/drawing/2014/main" id="{38FA6C73-D39D-4D3B-A172-63EE2A49DEB0}"/>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ÚČINKY KRATOMU</a:t>
            </a:r>
          </a:p>
        </p:txBody>
      </p:sp>
      <p:pic>
        <p:nvPicPr>
          <p:cNvPr id="5" name="object 4">
            <a:extLst>
              <a:ext uri="{FF2B5EF4-FFF2-40B4-BE49-F238E27FC236}">
                <a16:creationId xmlns:a16="http://schemas.microsoft.com/office/drawing/2014/main" id="{1DB8A34B-6AB0-8F73-430A-B7B62F9D4B17}"/>
              </a:ext>
            </a:extLst>
          </p:cNvPr>
          <p:cNvPicPr/>
          <p:nvPr/>
        </p:nvPicPr>
        <p:blipFill>
          <a:blip r:embed="rId2" cstate="print"/>
          <a:stretch>
            <a:fillRect/>
          </a:stretch>
        </p:blipFill>
        <p:spPr>
          <a:xfrm>
            <a:off x="7579360" y="4078632"/>
            <a:ext cx="3064035" cy="2077212"/>
          </a:xfrm>
          <a:prstGeom prst="rect">
            <a:avLst/>
          </a:prstGeom>
        </p:spPr>
      </p:pic>
    </p:spTree>
    <p:extLst>
      <p:ext uri="{BB962C8B-B14F-4D97-AF65-F5344CB8AC3E}">
        <p14:creationId xmlns:p14="http://schemas.microsoft.com/office/powerpoint/2010/main" val="3025360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9725548-3C1E-3D0A-C019-EEA0BFA295EA}"/>
              </a:ext>
            </a:extLst>
          </p:cNvPr>
          <p:cNvSpPr>
            <a:spLocks noGrp="1"/>
          </p:cNvSpPr>
          <p:nvPr>
            <p:ph idx="1"/>
          </p:nvPr>
        </p:nvSpPr>
        <p:spPr>
          <a:xfrm>
            <a:off x="581192" y="1715956"/>
            <a:ext cx="11029615" cy="3678303"/>
          </a:xfrm>
        </p:spPr>
        <p:txBody>
          <a:bodyPr>
            <a:noAutofit/>
          </a:bodyPr>
          <a:lstStyle/>
          <a:p>
            <a:endParaRPr lang="cs-CZ" sz="2000" b="1" dirty="0">
              <a:solidFill>
                <a:schemeClr val="tx1"/>
              </a:solidFill>
              <a:latin typeface="Calibri" panose="020F0502020204030204" pitchFamily="34" charset="0"/>
              <a:cs typeface="Calibri" panose="020F0502020204030204" pitchFamily="34" charset="0"/>
            </a:endParaRPr>
          </a:p>
          <a:p>
            <a:r>
              <a:rPr lang="cs-CZ" sz="2000" b="1" dirty="0" err="1">
                <a:solidFill>
                  <a:schemeClr val="tx1"/>
                </a:solidFill>
                <a:latin typeface="Calibri" panose="020F0502020204030204" pitchFamily="34" charset="0"/>
                <a:cs typeface="Calibri" panose="020F0502020204030204" pitchFamily="34" charset="0"/>
              </a:rPr>
              <a:t>Kratom</a:t>
            </a:r>
            <a:r>
              <a:rPr lang="cs-CZ" sz="2000" b="1" dirty="0">
                <a:solidFill>
                  <a:schemeClr val="tx1"/>
                </a:solidFill>
                <a:latin typeface="Calibri" panose="020F0502020204030204" pitchFamily="34" charset="0"/>
                <a:cs typeface="Calibri" panose="020F0502020204030204" pitchFamily="34" charset="0"/>
              </a:rPr>
              <a:t> někdy vyzkoušelo 19,9 % žáků středních škol </a:t>
            </a:r>
            <a:r>
              <a:rPr lang="cs-CZ" sz="2000" dirty="0">
                <a:solidFill>
                  <a:schemeClr val="tx1"/>
                </a:solidFill>
                <a:latin typeface="Calibri" panose="020F0502020204030204" pitchFamily="34" charset="0"/>
                <a:cs typeface="Calibri" panose="020F0502020204030204" pitchFamily="34" charset="0"/>
              </a:rPr>
              <a:t>(Studie „Než Zazvoní“)</a:t>
            </a:r>
          </a:p>
          <a:p>
            <a:r>
              <a:rPr lang="cs-CZ" sz="2000" b="1" dirty="0">
                <a:solidFill>
                  <a:schemeClr val="tx1"/>
                </a:solidFill>
                <a:latin typeface="Calibri" panose="020F0502020204030204" pitchFamily="34" charset="0"/>
                <a:cs typeface="Calibri" panose="020F0502020204030204" pitchFamily="34" charset="0"/>
              </a:rPr>
              <a:t>Nežádoucí účinky</a:t>
            </a:r>
          </a:p>
          <a:p>
            <a:pPr lvl="1"/>
            <a:r>
              <a:rPr lang="cs-CZ" sz="2000" dirty="0">
                <a:solidFill>
                  <a:schemeClr val="tx1"/>
                </a:solidFill>
                <a:latin typeface="Calibri" panose="020F0502020204030204" pitchFamily="34" charset="0"/>
                <a:cs typeface="Calibri" panose="020F0502020204030204" pitchFamily="34" charset="0"/>
              </a:rPr>
              <a:t>Zácpa, podráždění, zmatenost, bolest hlavy, propady nálad </a:t>
            </a:r>
          </a:p>
          <a:p>
            <a:pPr lvl="1"/>
            <a:r>
              <a:rPr lang="cs-CZ" sz="2000" dirty="0">
                <a:solidFill>
                  <a:schemeClr val="tx1"/>
                </a:solidFill>
                <a:latin typeface="Calibri" panose="020F0502020204030204" pitchFamily="34" charset="0"/>
                <a:cs typeface="Calibri" panose="020F0502020204030204" pitchFamily="34" charset="0"/>
              </a:rPr>
              <a:t>Riziko vzniku </a:t>
            </a:r>
            <a:r>
              <a:rPr lang="cs-CZ" sz="2000" b="1" dirty="0">
                <a:solidFill>
                  <a:schemeClr val="tx1"/>
                </a:solidFill>
                <a:latin typeface="Calibri" panose="020F0502020204030204" pitchFamily="34" charset="0"/>
                <a:cs typeface="Calibri" panose="020F0502020204030204" pitchFamily="34" charset="0"/>
              </a:rPr>
              <a:t>opiátové závislosti</a:t>
            </a:r>
            <a:r>
              <a:rPr lang="cs-CZ" sz="2000" dirty="0">
                <a:solidFill>
                  <a:schemeClr val="tx1"/>
                </a:solidFill>
                <a:latin typeface="Calibri" panose="020F0502020204030204" pitchFamily="34" charset="0"/>
                <a:cs typeface="Calibri" panose="020F0502020204030204" pitchFamily="34" charset="0"/>
              </a:rPr>
              <a:t> –  </a:t>
            </a:r>
            <a:r>
              <a:rPr lang="cs-CZ" sz="2000" dirty="0" err="1">
                <a:solidFill>
                  <a:schemeClr val="tx1"/>
                </a:solidFill>
                <a:latin typeface="Calibri" panose="020F0502020204030204" pitchFamily="34" charset="0"/>
                <a:cs typeface="Calibri" panose="020F0502020204030204" pitchFamily="34" charset="0"/>
              </a:rPr>
              <a:t>kratom</a:t>
            </a:r>
            <a:r>
              <a:rPr lang="cs-CZ" sz="2000" dirty="0">
                <a:solidFill>
                  <a:schemeClr val="tx1"/>
                </a:solidFill>
                <a:latin typeface="Calibri" panose="020F0502020204030204" pitchFamily="34" charset="0"/>
                <a:cs typeface="Calibri" panose="020F0502020204030204" pitchFamily="34" charset="0"/>
              </a:rPr>
              <a:t> se váže na </a:t>
            </a:r>
            <a:r>
              <a:rPr lang="cs-CZ" sz="2000" b="1" dirty="0">
                <a:solidFill>
                  <a:schemeClr val="tx1"/>
                </a:solidFill>
                <a:latin typeface="Calibri" panose="020F0502020204030204" pitchFamily="34" charset="0"/>
                <a:cs typeface="Calibri" panose="020F0502020204030204" pitchFamily="34" charset="0"/>
              </a:rPr>
              <a:t>opiátové receptory </a:t>
            </a:r>
            <a:r>
              <a:rPr lang="cs-CZ" sz="2000" dirty="0">
                <a:solidFill>
                  <a:schemeClr val="tx1"/>
                </a:solidFill>
                <a:latin typeface="Calibri" panose="020F0502020204030204" pitchFamily="34" charset="0"/>
                <a:cs typeface="Calibri" panose="020F0502020204030204" pitchFamily="34" charset="0"/>
              </a:rPr>
              <a:t>v mozku </a:t>
            </a:r>
          </a:p>
          <a:p>
            <a:pPr lvl="1"/>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Nárůst tolerance a abstinenční příznaky jako u uživatelů opiátů – neklid, bolest, změny nálad, nespavost, podrážděnost, apatie, hněv</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Absence jakékoliv kontroly – momentálně prodáváno jako „sběratelský předmět“, nikdo nehlídá kvalitu (do budoucna změna – novela zákona o návykových látkách)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Nadpis 1">
            <a:extLst>
              <a:ext uri="{FF2B5EF4-FFF2-40B4-BE49-F238E27FC236}">
                <a16:creationId xmlns:a16="http://schemas.microsoft.com/office/drawing/2014/main" id="{D73FC7F8-6424-B688-7A01-2B272F5D3A02}"/>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RIZIKA UŽÍVÁNÍ</a:t>
            </a:r>
          </a:p>
        </p:txBody>
      </p:sp>
      <p:sp>
        <p:nvSpPr>
          <p:cNvPr id="2" name="Zástupný symbol pro zápatí 3">
            <a:extLst>
              <a:ext uri="{FF2B5EF4-FFF2-40B4-BE49-F238E27FC236}">
                <a16:creationId xmlns:a16="http://schemas.microsoft.com/office/drawing/2014/main" id="{CC0FE10A-7C4C-C521-8FC0-C9F5588CB744}"/>
              </a:ext>
            </a:extLst>
          </p:cNvPr>
          <p:cNvSpPr>
            <a:spLocks noGrp="1"/>
          </p:cNvSpPr>
          <p:nvPr>
            <p:ph type="ftr" sz="quarter" idx="11"/>
          </p:nvPr>
        </p:nvSpPr>
        <p:spPr>
          <a:xfrm>
            <a:off x="581192" y="6155844"/>
            <a:ext cx="6917210" cy="365125"/>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2"/>
              </a:rPr>
              <a:t>https://www.nezzazvoni.cz/wp-content/uploads/pruzkum_202210_spokojenost.pdf</a:t>
            </a:r>
            <a:r>
              <a:rPr lang="cs-CZ" sz="1400" cap="none"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40872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Obsah obrázku skica, Perokresba, klipart, kresba&#10;&#10;Popis byl vytvořen automaticky">
            <a:extLst>
              <a:ext uri="{FF2B5EF4-FFF2-40B4-BE49-F238E27FC236}">
                <a16:creationId xmlns:a16="http://schemas.microsoft.com/office/drawing/2014/main" id="{0B4A75D9-D632-39B8-27D0-E2D5178A4A47}"/>
              </a:ext>
            </a:extLst>
          </p:cNvPr>
          <p:cNvPicPr>
            <a:picLocks noChangeAspect="1"/>
          </p:cNvPicPr>
          <p:nvPr/>
        </p:nvPicPr>
        <p:blipFill>
          <a:blip r:embed="rId2"/>
          <a:stretch>
            <a:fillRect/>
          </a:stretch>
        </p:blipFill>
        <p:spPr>
          <a:xfrm>
            <a:off x="9211733" y="4090262"/>
            <a:ext cx="2805475" cy="2611994"/>
          </a:xfrm>
          <a:prstGeom prst="rect">
            <a:avLst/>
          </a:prstGeom>
        </p:spPr>
      </p:pic>
      <p:sp>
        <p:nvSpPr>
          <p:cNvPr id="4" name="Nadpis 1">
            <a:extLst>
              <a:ext uri="{FF2B5EF4-FFF2-40B4-BE49-F238E27FC236}">
                <a16:creationId xmlns:a16="http://schemas.microsoft.com/office/drawing/2014/main" id="{4FDDFFAB-8AF1-1CD0-41D3-7A376F1E0663}"/>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DLOUHODOBÉ UŽÍVÁNÍ - RIZIKA</a:t>
            </a:r>
          </a:p>
        </p:txBody>
      </p:sp>
      <p:sp>
        <p:nvSpPr>
          <p:cNvPr id="5" name="Zástupný obsah 2">
            <a:extLst>
              <a:ext uri="{FF2B5EF4-FFF2-40B4-BE49-F238E27FC236}">
                <a16:creationId xmlns:a16="http://schemas.microsoft.com/office/drawing/2014/main" id="{08D91738-154F-8074-579B-6CF62549B724}"/>
              </a:ext>
            </a:extLst>
          </p:cNvPr>
          <p:cNvSpPr>
            <a:spLocks noGrp="1"/>
          </p:cNvSpPr>
          <p:nvPr>
            <p:ph idx="1"/>
          </p:nvPr>
        </p:nvSpPr>
        <p:spPr>
          <a:xfrm>
            <a:off x="581192" y="2658533"/>
            <a:ext cx="11029615" cy="1937039"/>
          </a:xfrm>
        </p:spPr>
        <p:txBody>
          <a:bodyPr>
            <a:noAutofit/>
          </a:bodyPr>
          <a:lstStyle/>
          <a:p>
            <a:r>
              <a:rPr lang="cs-CZ" sz="2000" dirty="0">
                <a:solidFill>
                  <a:schemeClr val="tx1"/>
                </a:solidFill>
                <a:latin typeface="Calibri" panose="020F0502020204030204" pitchFamily="34" charset="0"/>
                <a:cs typeface="Calibri" panose="020F0502020204030204" pitchFamily="34" charset="0"/>
              </a:rPr>
              <a:t>Pří dlouhodobém užívání můžeme pozorovat tato rizika: </a:t>
            </a:r>
          </a:p>
          <a:p>
            <a:pPr lvl="1"/>
            <a:r>
              <a:rPr lang="cs-CZ" sz="2000" dirty="0">
                <a:solidFill>
                  <a:schemeClr val="tx1"/>
                </a:solidFill>
                <a:latin typeface="Calibri" panose="020F0502020204030204" pitchFamily="34" charset="0"/>
                <a:cs typeface="Calibri" panose="020F0502020204030204" pitchFamily="34" charset="0"/>
              </a:rPr>
              <a:t>Nárůst tolerance </a:t>
            </a:r>
            <a:r>
              <a:rPr lang="cs-CZ" sz="2000" dirty="0">
                <a:solidFill>
                  <a:schemeClr val="tx1"/>
                </a:solidFill>
                <a:latin typeface="Calibri" panose="020F0502020204030204" pitchFamily="34" charset="0"/>
                <a:cs typeface="Calibri" panose="020F0502020204030204" pitchFamily="34" charset="0"/>
                <a:sym typeface="Wingdings" pitchFamily="2" charset="2"/>
              </a:rPr>
              <a:t> vedoucí ke zvyšování dávek </a:t>
            </a:r>
            <a:endParaRPr lang="cs-CZ" sz="2000" dirty="0">
              <a:solidFill>
                <a:schemeClr val="tx1"/>
              </a:solidFill>
              <a:latin typeface="Calibri" panose="020F0502020204030204" pitchFamily="34" charset="0"/>
              <a:cs typeface="Calibri" panose="020F0502020204030204" pitchFamily="34" charset="0"/>
            </a:endParaRPr>
          </a:p>
          <a:p>
            <a:pPr lvl="1"/>
            <a:r>
              <a:rPr lang="cs-CZ" sz="2000" dirty="0">
                <a:solidFill>
                  <a:schemeClr val="tx1"/>
                </a:solidFill>
                <a:latin typeface="Calibri" panose="020F0502020204030204" pitchFamily="34" charset="0"/>
                <a:cs typeface="Calibri" panose="020F0502020204030204" pitchFamily="34" charset="0"/>
              </a:rPr>
              <a:t>Vznik závislosti </a:t>
            </a:r>
          </a:p>
          <a:p>
            <a:pPr lvl="1"/>
            <a:r>
              <a:rPr lang="cs-CZ" sz="2000" dirty="0">
                <a:solidFill>
                  <a:schemeClr val="tx1"/>
                </a:solidFill>
                <a:latin typeface="Calibri" panose="020F0502020204030204" pitchFamily="34" charset="0"/>
                <a:cs typeface="Calibri" panose="020F0502020204030204" pitchFamily="34" charset="0"/>
              </a:rPr>
              <a:t>Působí toxicky na některé orgány</a:t>
            </a:r>
          </a:p>
          <a:p>
            <a:pPr lvl="1"/>
            <a:r>
              <a:rPr lang="cs-CZ" sz="2000" dirty="0">
                <a:solidFill>
                  <a:schemeClr val="tx1"/>
                </a:solidFill>
                <a:latin typeface="Calibri" panose="020F0502020204030204" pitchFamily="34" charset="0"/>
                <a:cs typeface="Calibri" panose="020F0502020204030204" pitchFamily="34" charset="0"/>
              </a:rPr>
              <a:t>Poškození nebo selhání </a:t>
            </a:r>
            <a:r>
              <a:rPr lang="cs-CZ" sz="2000" b="1" dirty="0">
                <a:solidFill>
                  <a:schemeClr val="tx1"/>
                </a:solidFill>
                <a:latin typeface="Calibri" panose="020F0502020204030204" pitchFamily="34" charset="0"/>
                <a:cs typeface="Calibri" panose="020F0502020204030204" pitchFamily="34" charset="0"/>
              </a:rPr>
              <a:t>jater, ledvin, srdce, plic, neurologické poruchy (mozek) </a:t>
            </a:r>
          </a:p>
        </p:txBody>
      </p:sp>
      <p:sp>
        <p:nvSpPr>
          <p:cNvPr id="6" name="Zástupný symbol pro zápatí 1">
            <a:extLst>
              <a:ext uri="{FF2B5EF4-FFF2-40B4-BE49-F238E27FC236}">
                <a16:creationId xmlns:a16="http://schemas.microsoft.com/office/drawing/2014/main" id="{52BF6593-DA4E-B3E8-25F9-3A6D4AE02C16}"/>
              </a:ext>
            </a:extLst>
          </p:cNvPr>
          <p:cNvSpPr>
            <a:spLocks noGrp="1"/>
          </p:cNvSpPr>
          <p:nvPr>
            <p:ph type="ftr" sz="quarter" idx="11"/>
          </p:nvPr>
        </p:nvSpPr>
        <p:spPr>
          <a:xfrm>
            <a:off x="581192" y="5951811"/>
            <a:ext cx="6917210" cy="365125"/>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3"/>
              </a:rPr>
              <a:t>http://www.cspsychiatr.cz/detail.php?stat=1492</a:t>
            </a:r>
            <a:r>
              <a:rPr lang="cs-CZ" sz="1400" cap="none"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0832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AEE973-9BA8-47FC-978E-9052735A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
            <a:ext cx="12188952" cy="6858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1ACEF87-056E-4E77-899B-9E9A04E9B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096000" cy="3474720"/>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pic>
        <p:nvPicPr>
          <p:cNvPr id="4" name="Obrázek 3" descr="Obsah obrázku text, snímek obrazovky, Písmo&#10;&#10;Popis byl vytvořen automaticky">
            <a:extLst>
              <a:ext uri="{FF2B5EF4-FFF2-40B4-BE49-F238E27FC236}">
                <a16:creationId xmlns:a16="http://schemas.microsoft.com/office/drawing/2014/main" id="{C9D3B2AE-782B-2AD0-FFB4-C4D6D3B2B9AE}"/>
              </a:ext>
            </a:extLst>
          </p:cNvPr>
          <p:cNvPicPr>
            <a:picLocks noChangeAspect="1"/>
          </p:cNvPicPr>
          <p:nvPr/>
        </p:nvPicPr>
        <p:blipFill>
          <a:blip r:embed="rId2"/>
          <a:stretch>
            <a:fillRect/>
          </a:stretch>
        </p:blipFill>
        <p:spPr>
          <a:xfrm>
            <a:off x="152340" y="391971"/>
            <a:ext cx="5745600" cy="2757888"/>
          </a:xfrm>
          <a:prstGeom prst="rect">
            <a:avLst/>
          </a:prstGeom>
        </p:spPr>
      </p:pic>
      <p:sp>
        <p:nvSpPr>
          <p:cNvPr id="15" name="Rectangle 14">
            <a:extLst>
              <a:ext uri="{FF2B5EF4-FFF2-40B4-BE49-F238E27FC236}">
                <a16:creationId xmlns:a16="http://schemas.microsoft.com/office/drawing/2014/main" id="{DD0C6C3A-73B1-4E33-AD0D-8BCD35B71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460"/>
            <a:ext cx="9144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Obrázek 4" descr="Obsah obrázku text, snímek obrazovky, Písmo&#10;&#10;Popis byl vytvořen automaticky">
            <a:extLst>
              <a:ext uri="{FF2B5EF4-FFF2-40B4-BE49-F238E27FC236}">
                <a16:creationId xmlns:a16="http://schemas.microsoft.com/office/drawing/2014/main" id="{8D2F199B-B050-8C5D-1322-418194CA1CF6}"/>
              </a:ext>
            </a:extLst>
          </p:cNvPr>
          <p:cNvPicPr>
            <a:picLocks noChangeAspect="1"/>
          </p:cNvPicPr>
          <p:nvPr/>
        </p:nvPicPr>
        <p:blipFill>
          <a:blip r:embed="rId3"/>
          <a:stretch>
            <a:fillRect/>
          </a:stretch>
        </p:blipFill>
        <p:spPr>
          <a:xfrm>
            <a:off x="6695268" y="118523"/>
            <a:ext cx="4912963" cy="3291686"/>
          </a:xfrm>
          <a:prstGeom prst="rect">
            <a:avLst/>
          </a:prstGeom>
        </p:spPr>
      </p:pic>
      <p:sp>
        <p:nvSpPr>
          <p:cNvPr id="17" name="Rectangle 16">
            <a:extLst>
              <a:ext uri="{FF2B5EF4-FFF2-40B4-BE49-F238E27FC236}">
                <a16:creationId xmlns:a16="http://schemas.microsoft.com/office/drawing/2014/main" id="{303022F3-BFF5-4104-AE9A-399949DAF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383280"/>
            <a:ext cx="12188952"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Obrázek 5" descr="Obsah obrázku text, Písmo, snímek obrazovky&#10;&#10;Popis byl vytvořen automaticky">
            <a:extLst>
              <a:ext uri="{FF2B5EF4-FFF2-40B4-BE49-F238E27FC236}">
                <a16:creationId xmlns:a16="http://schemas.microsoft.com/office/drawing/2014/main" id="{84DF3315-9851-53D1-F2C1-0FADA388C64F}"/>
              </a:ext>
            </a:extLst>
          </p:cNvPr>
          <p:cNvPicPr>
            <a:picLocks noChangeAspect="1"/>
          </p:cNvPicPr>
          <p:nvPr/>
        </p:nvPicPr>
        <p:blipFill>
          <a:blip r:embed="rId4"/>
          <a:stretch>
            <a:fillRect/>
          </a:stretch>
        </p:blipFill>
        <p:spPr>
          <a:xfrm>
            <a:off x="6372010" y="4307714"/>
            <a:ext cx="5679781" cy="1618737"/>
          </a:xfrm>
          <a:prstGeom prst="rect">
            <a:avLst/>
          </a:prstGeom>
        </p:spPr>
      </p:pic>
      <p:sp>
        <p:nvSpPr>
          <p:cNvPr id="7" name="Nadpis 1">
            <a:extLst>
              <a:ext uri="{FF2B5EF4-FFF2-40B4-BE49-F238E27FC236}">
                <a16:creationId xmlns:a16="http://schemas.microsoft.com/office/drawing/2014/main" id="{8C328242-3A50-06B4-4E7C-EE0E3D253B05}"/>
              </a:ext>
            </a:extLst>
          </p:cNvPr>
          <p:cNvSpPr>
            <a:spLocks noGrp="1"/>
          </p:cNvSpPr>
          <p:nvPr>
            <p:ph type="title"/>
          </p:nvPr>
        </p:nvSpPr>
        <p:spPr>
          <a:xfrm>
            <a:off x="584200" y="3708141"/>
            <a:ext cx="5052909" cy="2731387"/>
          </a:xfrm>
        </p:spPr>
        <p:txBody>
          <a:bodyPr anchor="ctr">
            <a:noAutofit/>
          </a:bodyPr>
          <a:lstStyle/>
          <a:p>
            <a:pPr algn="ctr"/>
            <a:r>
              <a:rPr lang="cs-CZ" sz="3600" b="1" dirty="0">
                <a:solidFill>
                  <a:srgbClr val="FFFFFF"/>
                </a:solidFill>
                <a:latin typeface="Calibri" panose="020F0502020204030204" pitchFamily="34" charset="0"/>
                <a:cs typeface="Calibri" panose="020F0502020204030204" pitchFamily="34" charset="0"/>
              </a:rPr>
              <a:t>ZKUŠENOSTI UŽIVATELŮ </a:t>
            </a:r>
            <a:r>
              <a:rPr lang="cs-CZ" sz="3600" b="1" dirty="0" err="1">
                <a:solidFill>
                  <a:srgbClr val="FFFFFF"/>
                </a:solidFill>
                <a:latin typeface="Calibri" panose="020F0502020204030204" pitchFamily="34" charset="0"/>
                <a:cs typeface="Calibri" panose="020F0502020204030204" pitchFamily="34" charset="0"/>
              </a:rPr>
              <a:t>kratomu</a:t>
            </a:r>
            <a:endParaRPr lang="cs-CZ" sz="3600" b="1"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417192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text, snímek obrazovky, Písmo&#10;&#10;Popis byl vytvořen automaticky">
            <a:extLst>
              <a:ext uri="{FF2B5EF4-FFF2-40B4-BE49-F238E27FC236}">
                <a16:creationId xmlns:a16="http://schemas.microsoft.com/office/drawing/2014/main" id="{118444CA-673C-FC23-8741-82CAF76AC24F}"/>
              </a:ext>
            </a:extLst>
          </p:cNvPr>
          <p:cNvPicPr>
            <a:picLocks noGrp="1" noChangeAspect="1"/>
          </p:cNvPicPr>
          <p:nvPr>
            <p:ph idx="1"/>
          </p:nvPr>
        </p:nvPicPr>
        <p:blipFill>
          <a:blip r:embed="rId2"/>
          <a:stretch>
            <a:fillRect/>
          </a:stretch>
        </p:blipFill>
        <p:spPr>
          <a:xfrm>
            <a:off x="406400" y="1948837"/>
            <a:ext cx="5141993" cy="2131510"/>
          </a:xfrm>
        </p:spPr>
      </p:pic>
      <p:pic>
        <p:nvPicPr>
          <p:cNvPr id="7" name="Obrázek 6" descr="Obsah obrázku text, snímek obrazovky, Písmo&#10;&#10;Popis byl vytvořen automaticky">
            <a:extLst>
              <a:ext uri="{FF2B5EF4-FFF2-40B4-BE49-F238E27FC236}">
                <a16:creationId xmlns:a16="http://schemas.microsoft.com/office/drawing/2014/main" id="{59E4D6D2-25F0-A35A-5026-AA4923594B9A}"/>
              </a:ext>
            </a:extLst>
          </p:cNvPr>
          <p:cNvPicPr>
            <a:picLocks noChangeAspect="1"/>
          </p:cNvPicPr>
          <p:nvPr/>
        </p:nvPicPr>
        <p:blipFill>
          <a:blip r:embed="rId3"/>
          <a:stretch>
            <a:fillRect/>
          </a:stretch>
        </p:blipFill>
        <p:spPr>
          <a:xfrm>
            <a:off x="6096000" y="1948837"/>
            <a:ext cx="5652793" cy="1956736"/>
          </a:xfrm>
          <a:prstGeom prst="rect">
            <a:avLst/>
          </a:prstGeom>
        </p:spPr>
      </p:pic>
      <p:pic>
        <p:nvPicPr>
          <p:cNvPr id="9" name="Obrázek 8" descr="Obsah obrázku text, snímek obrazovky, Písmo&#10;&#10;Popis byl vytvořen automaticky">
            <a:extLst>
              <a:ext uri="{FF2B5EF4-FFF2-40B4-BE49-F238E27FC236}">
                <a16:creationId xmlns:a16="http://schemas.microsoft.com/office/drawing/2014/main" id="{2D035E69-A517-233C-7406-3A951F1EC84A}"/>
              </a:ext>
            </a:extLst>
          </p:cNvPr>
          <p:cNvPicPr>
            <a:picLocks noChangeAspect="1"/>
          </p:cNvPicPr>
          <p:nvPr/>
        </p:nvPicPr>
        <p:blipFill>
          <a:blip r:embed="rId4"/>
          <a:stretch>
            <a:fillRect/>
          </a:stretch>
        </p:blipFill>
        <p:spPr>
          <a:xfrm>
            <a:off x="134750" y="4348911"/>
            <a:ext cx="5677114" cy="2125278"/>
          </a:xfrm>
          <a:prstGeom prst="rect">
            <a:avLst/>
          </a:prstGeom>
        </p:spPr>
      </p:pic>
      <p:pic>
        <p:nvPicPr>
          <p:cNvPr id="11" name="Obrázek 10" descr="Obsah obrázku text, Písmo, bílé, algebra&#10;&#10;Popis byl vytvořen automaticky">
            <a:extLst>
              <a:ext uri="{FF2B5EF4-FFF2-40B4-BE49-F238E27FC236}">
                <a16:creationId xmlns:a16="http://schemas.microsoft.com/office/drawing/2014/main" id="{F76B4CC0-43AE-4A56-FE1D-DB95EDC6FB81}"/>
              </a:ext>
            </a:extLst>
          </p:cNvPr>
          <p:cNvPicPr>
            <a:picLocks noChangeAspect="1"/>
          </p:cNvPicPr>
          <p:nvPr/>
        </p:nvPicPr>
        <p:blipFill>
          <a:blip r:embed="rId5"/>
          <a:stretch>
            <a:fillRect/>
          </a:stretch>
        </p:blipFill>
        <p:spPr>
          <a:xfrm>
            <a:off x="6096000" y="4348911"/>
            <a:ext cx="6024672" cy="1292472"/>
          </a:xfrm>
          <a:prstGeom prst="rect">
            <a:avLst/>
          </a:prstGeom>
        </p:spPr>
      </p:pic>
      <p:sp>
        <p:nvSpPr>
          <p:cNvPr id="12" name="Nadpis 1">
            <a:extLst>
              <a:ext uri="{FF2B5EF4-FFF2-40B4-BE49-F238E27FC236}">
                <a16:creationId xmlns:a16="http://schemas.microsoft.com/office/drawing/2014/main" id="{5EDDE6DE-8A91-06F9-DC57-654ADBDB2724}"/>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Zkušenosti uživatelů</a:t>
            </a:r>
          </a:p>
        </p:txBody>
      </p:sp>
    </p:spTree>
    <p:extLst>
      <p:ext uri="{BB962C8B-B14F-4D97-AF65-F5344CB8AC3E}">
        <p14:creationId xmlns:p14="http://schemas.microsoft.com/office/powerpoint/2010/main" val="2992953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BD4729-DBDF-40A6-9BA4-E4C97EF6D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55125130-F4AB-465E-8AE2-E583FCAAB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0BA65A2-0302-4468-ADA7-9EC3F9593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9282F36-261B-49B3-8CA9-FB857C475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B87215C3-3B83-4BE7-9213-26E084BD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13A105D4-2907-419E-8223-4C266BA1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5" name="Zástupný obsah 4" descr="Obsah obrázku text, snímek obrazovky, Písmo&#10;&#10;Popis byl vytvořen automaticky">
            <a:extLst>
              <a:ext uri="{FF2B5EF4-FFF2-40B4-BE49-F238E27FC236}">
                <a16:creationId xmlns:a16="http://schemas.microsoft.com/office/drawing/2014/main" id="{B64C0A32-793D-D479-0499-2B339C740055}"/>
              </a:ext>
            </a:extLst>
          </p:cNvPr>
          <p:cNvPicPr>
            <a:picLocks noGrp="1" noChangeAspect="1"/>
          </p:cNvPicPr>
          <p:nvPr>
            <p:ph idx="1"/>
          </p:nvPr>
        </p:nvPicPr>
        <p:blipFill>
          <a:blip r:embed="rId3"/>
          <a:stretch>
            <a:fillRect/>
          </a:stretch>
        </p:blipFill>
        <p:spPr>
          <a:xfrm>
            <a:off x="1407630" y="599724"/>
            <a:ext cx="9369947" cy="5200321"/>
          </a:xfrm>
          <a:prstGeom prst="rect">
            <a:avLst/>
          </a:prstGeom>
        </p:spPr>
      </p:pic>
      <p:sp>
        <p:nvSpPr>
          <p:cNvPr id="24" name="Rectangle 23">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9052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382893C1-F25D-3291-AA5B-45F163BF36A7}"/>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HHC, THC, CBD a další </a:t>
            </a:r>
          </a:p>
        </p:txBody>
      </p:sp>
      <p:pic>
        <p:nvPicPr>
          <p:cNvPr id="5" name="Obrázek 4">
            <a:extLst>
              <a:ext uri="{FF2B5EF4-FFF2-40B4-BE49-F238E27FC236}">
                <a16:creationId xmlns:a16="http://schemas.microsoft.com/office/drawing/2014/main" id="{178A1A58-1004-2E90-C438-E0256C4D3087}"/>
              </a:ext>
            </a:extLst>
          </p:cNvPr>
          <p:cNvPicPr>
            <a:picLocks noChangeAspect="1"/>
          </p:cNvPicPr>
          <p:nvPr/>
        </p:nvPicPr>
        <p:blipFill>
          <a:blip r:embed="rId2"/>
          <a:stretch>
            <a:fillRect/>
          </a:stretch>
        </p:blipFill>
        <p:spPr>
          <a:xfrm>
            <a:off x="700974" y="2743571"/>
            <a:ext cx="3144978" cy="3412273"/>
          </a:xfrm>
          <a:prstGeom prst="rect">
            <a:avLst/>
          </a:prstGeom>
        </p:spPr>
      </p:pic>
      <p:pic>
        <p:nvPicPr>
          <p:cNvPr id="6" name="Obrázek 5">
            <a:extLst>
              <a:ext uri="{FF2B5EF4-FFF2-40B4-BE49-F238E27FC236}">
                <a16:creationId xmlns:a16="http://schemas.microsoft.com/office/drawing/2014/main" id="{C0164B00-B4AA-4F92-75A6-C79426B13FEC}"/>
              </a:ext>
            </a:extLst>
          </p:cNvPr>
          <p:cNvPicPr>
            <a:picLocks noChangeAspect="1"/>
          </p:cNvPicPr>
          <p:nvPr/>
        </p:nvPicPr>
        <p:blipFill>
          <a:blip r:embed="rId3"/>
          <a:stretch>
            <a:fillRect/>
          </a:stretch>
        </p:blipFill>
        <p:spPr>
          <a:xfrm>
            <a:off x="7671705" y="2796538"/>
            <a:ext cx="4408449" cy="3306337"/>
          </a:xfrm>
          <a:prstGeom prst="rect">
            <a:avLst/>
          </a:prstGeom>
        </p:spPr>
      </p:pic>
      <p:pic>
        <p:nvPicPr>
          <p:cNvPr id="7" name="Obrázek 6">
            <a:extLst>
              <a:ext uri="{FF2B5EF4-FFF2-40B4-BE49-F238E27FC236}">
                <a16:creationId xmlns:a16="http://schemas.microsoft.com/office/drawing/2014/main" id="{0839F016-83C0-409F-9CF9-27F55A25688F}"/>
              </a:ext>
            </a:extLst>
          </p:cNvPr>
          <p:cNvPicPr>
            <a:picLocks noChangeAspect="1"/>
          </p:cNvPicPr>
          <p:nvPr/>
        </p:nvPicPr>
        <p:blipFill>
          <a:blip r:embed="rId4"/>
          <a:stretch>
            <a:fillRect/>
          </a:stretch>
        </p:blipFill>
        <p:spPr>
          <a:xfrm>
            <a:off x="4167338" y="3049249"/>
            <a:ext cx="3504367" cy="3504367"/>
          </a:xfrm>
          <a:prstGeom prst="rect">
            <a:avLst/>
          </a:prstGeom>
        </p:spPr>
      </p:pic>
    </p:spTree>
    <p:extLst>
      <p:ext uri="{BB962C8B-B14F-4D97-AF65-F5344CB8AC3E}">
        <p14:creationId xmlns:p14="http://schemas.microsoft.com/office/powerpoint/2010/main" val="1226098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08ECF3-4DE1-A516-E630-ECA3186DB622}"/>
              </a:ext>
            </a:extLst>
          </p:cNvPr>
          <p:cNvSpPr>
            <a:spLocks noGrp="1"/>
          </p:cNvSpPr>
          <p:nvPr>
            <p:ph type="title"/>
          </p:nvPr>
        </p:nvSpPr>
        <p:spPr/>
        <p:txBody>
          <a:bodyPr>
            <a:normAutofit/>
          </a:bodyPr>
          <a:lstStyle/>
          <a:p>
            <a:pPr algn="ctr"/>
            <a:r>
              <a:rPr lang="cs-CZ" sz="4500" b="1" dirty="0">
                <a:latin typeface="Calibri" panose="020F0502020204030204" pitchFamily="34" charset="0"/>
                <a:cs typeface="Calibri" panose="020F0502020204030204" pitchFamily="34" charset="0"/>
              </a:rPr>
              <a:t>TABÁKOVÉ A NIKOTINOVÉ VÝROBKY </a:t>
            </a:r>
          </a:p>
        </p:txBody>
      </p:sp>
      <p:sp>
        <p:nvSpPr>
          <p:cNvPr id="3" name="Zástupný obsah 2">
            <a:extLst>
              <a:ext uri="{FF2B5EF4-FFF2-40B4-BE49-F238E27FC236}">
                <a16:creationId xmlns:a16="http://schemas.microsoft.com/office/drawing/2014/main" id="{B727A867-C93C-A58D-0B8B-C0F7ECC84AF3}"/>
              </a:ext>
            </a:extLst>
          </p:cNvPr>
          <p:cNvSpPr>
            <a:spLocks noGrp="1"/>
          </p:cNvSpPr>
          <p:nvPr>
            <p:ph idx="1"/>
          </p:nvPr>
        </p:nvSpPr>
        <p:spPr/>
        <p:txBody>
          <a:bodyPr/>
          <a:lstStyle/>
          <a:p>
            <a:r>
              <a:rPr lang="cs-CZ" sz="2000" b="1" dirty="0">
                <a:solidFill>
                  <a:schemeClr val="tx1"/>
                </a:solidFill>
                <a:latin typeface="Calibri" panose="020F0502020204030204" pitchFamily="34" charset="0"/>
                <a:cs typeface="Calibri" panose="020F0502020204030204" pitchFamily="34" charset="0"/>
              </a:rPr>
              <a:t>O jaké výrobky se jedná? </a:t>
            </a:r>
          </a:p>
          <a:p>
            <a:pPr lvl="1"/>
            <a:r>
              <a:rPr lang="cs-CZ" sz="2000" dirty="0">
                <a:solidFill>
                  <a:schemeClr val="tx1"/>
                </a:solidFill>
                <a:latin typeface="Calibri" panose="020F0502020204030204" pitchFamily="34" charset="0"/>
                <a:cs typeface="Calibri" panose="020F0502020204030204" pitchFamily="34" charset="0"/>
              </a:rPr>
              <a:t>Elektronické cigarety</a:t>
            </a:r>
          </a:p>
          <a:p>
            <a:pPr lvl="1"/>
            <a:r>
              <a:rPr lang="cs-CZ" sz="2000" dirty="0">
                <a:solidFill>
                  <a:schemeClr val="tx1"/>
                </a:solidFill>
                <a:latin typeface="Calibri" panose="020F0502020204030204" pitchFamily="34" charset="0"/>
                <a:cs typeface="Calibri" panose="020F0502020204030204" pitchFamily="34" charset="0"/>
              </a:rPr>
              <a:t>Nikotinové sáčky </a:t>
            </a:r>
          </a:p>
          <a:p>
            <a:pPr lvl="1"/>
            <a:endParaRPr lang="cs-CZ" dirty="0">
              <a:solidFill>
                <a:schemeClr val="tx1"/>
              </a:solidFill>
              <a:latin typeface="Calibri" panose="020F0502020204030204" pitchFamily="34" charset="0"/>
              <a:cs typeface="Calibri" panose="020F0502020204030204" pitchFamily="34" charset="0"/>
            </a:endParaRPr>
          </a:p>
        </p:txBody>
      </p:sp>
      <p:pic>
        <p:nvPicPr>
          <p:cNvPr id="4" name="object 3">
            <a:extLst>
              <a:ext uri="{FF2B5EF4-FFF2-40B4-BE49-F238E27FC236}">
                <a16:creationId xmlns:a16="http://schemas.microsoft.com/office/drawing/2014/main" id="{0EA55C69-AF95-448A-302C-91E58A4A80CC}"/>
              </a:ext>
            </a:extLst>
          </p:cNvPr>
          <p:cNvPicPr/>
          <p:nvPr/>
        </p:nvPicPr>
        <p:blipFill>
          <a:blip r:embed="rId2" cstate="print"/>
          <a:stretch>
            <a:fillRect/>
          </a:stretch>
        </p:blipFill>
        <p:spPr>
          <a:xfrm>
            <a:off x="6388364" y="2407637"/>
            <a:ext cx="665152" cy="4011287"/>
          </a:xfrm>
          <a:prstGeom prst="rect">
            <a:avLst/>
          </a:prstGeom>
        </p:spPr>
      </p:pic>
      <p:pic>
        <p:nvPicPr>
          <p:cNvPr id="5" name="object 2">
            <a:extLst>
              <a:ext uri="{FF2B5EF4-FFF2-40B4-BE49-F238E27FC236}">
                <a16:creationId xmlns:a16="http://schemas.microsoft.com/office/drawing/2014/main" id="{7B597963-57ED-820F-88ED-11B1125B66A8}"/>
              </a:ext>
            </a:extLst>
          </p:cNvPr>
          <p:cNvPicPr/>
          <p:nvPr/>
        </p:nvPicPr>
        <p:blipFill>
          <a:blip r:embed="rId3" cstate="print"/>
          <a:stretch>
            <a:fillRect/>
          </a:stretch>
        </p:blipFill>
        <p:spPr>
          <a:xfrm>
            <a:off x="7796328" y="3511817"/>
            <a:ext cx="2864790" cy="1802925"/>
          </a:xfrm>
          <a:prstGeom prst="rect">
            <a:avLst/>
          </a:prstGeom>
        </p:spPr>
      </p:pic>
    </p:spTree>
    <p:extLst>
      <p:ext uri="{BB962C8B-B14F-4D97-AF65-F5344CB8AC3E}">
        <p14:creationId xmlns:p14="http://schemas.microsoft.com/office/powerpoint/2010/main" val="2815184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D763CD5A-6A1A-FF91-F39A-CBD0EE8DEEB8}"/>
              </a:ext>
            </a:extLst>
          </p:cNvPr>
          <p:cNvPicPr>
            <a:picLocks noChangeAspect="1"/>
          </p:cNvPicPr>
          <p:nvPr/>
        </p:nvPicPr>
        <p:blipFill>
          <a:blip r:embed="rId2"/>
          <a:stretch>
            <a:fillRect/>
          </a:stretch>
        </p:blipFill>
        <p:spPr>
          <a:xfrm>
            <a:off x="8719695" y="2307135"/>
            <a:ext cx="2997200" cy="3657600"/>
          </a:xfrm>
          <a:prstGeom prst="rect">
            <a:avLst/>
          </a:prstGeom>
        </p:spPr>
      </p:pic>
      <p:sp>
        <p:nvSpPr>
          <p:cNvPr id="4" name="Nadpis 1">
            <a:extLst>
              <a:ext uri="{FF2B5EF4-FFF2-40B4-BE49-F238E27FC236}">
                <a16:creationId xmlns:a16="http://schemas.microsoft.com/office/drawing/2014/main" id="{60009979-1BFD-E411-F5FA-D535C0C0C304}"/>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CBD</a:t>
            </a:r>
          </a:p>
        </p:txBody>
      </p:sp>
      <p:sp>
        <p:nvSpPr>
          <p:cNvPr id="5" name="Zástupný obsah 2">
            <a:extLst>
              <a:ext uri="{FF2B5EF4-FFF2-40B4-BE49-F238E27FC236}">
                <a16:creationId xmlns:a16="http://schemas.microsoft.com/office/drawing/2014/main" id="{E06FAB0A-6B23-521B-74AC-32DCF9A9CC7A}"/>
              </a:ext>
            </a:extLst>
          </p:cNvPr>
          <p:cNvSpPr>
            <a:spLocks noGrp="1"/>
          </p:cNvSpPr>
          <p:nvPr>
            <p:ph idx="1"/>
          </p:nvPr>
        </p:nvSpPr>
        <p:spPr>
          <a:xfrm>
            <a:off x="581192" y="2307135"/>
            <a:ext cx="11135703" cy="3509049"/>
          </a:xfrm>
        </p:spPr>
        <p:txBody>
          <a:bodyPr>
            <a:normAutofit/>
          </a:bodyPr>
          <a:lstStyle/>
          <a:p>
            <a:r>
              <a:rPr lang="cs-CZ" sz="2000" b="1" dirty="0">
                <a:solidFill>
                  <a:schemeClr val="tx1"/>
                </a:solidFill>
                <a:latin typeface="Calibri" panose="020F0502020204030204" pitchFamily="34" charset="0"/>
                <a:cs typeface="Calibri" panose="020F0502020204030204" pitchFamily="34" charset="0"/>
              </a:rPr>
              <a:t>CBD</a:t>
            </a:r>
            <a:r>
              <a:rPr lang="cs-CZ" sz="2000" dirty="0">
                <a:solidFill>
                  <a:schemeClr val="tx1"/>
                </a:solidFill>
                <a:latin typeface="Calibri" panose="020F0502020204030204" pitchFamily="34" charset="0"/>
                <a:cs typeface="Calibri" panose="020F0502020204030204" pitchFamily="34" charset="0"/>
              </a:rPr>
              <a:t> = </a:t>
            </a:r>
            <a:r>
              <a:rPr lang="cs-CZ" sz="2000" dirty="0" err="1">
                <a:solidFill>
                  <a:schemeClr val="tx1"/>
                </a:solidFill>
                <a:latin typeface="Calibri" panose="020F0502020204030204" pitchFamily="34" charset="0"/>
                <a:cs typeface="Calibri" panose="020F0502020204030204" pitchFamily="34" charset="0"/>
              </a:rPr>
              <a:t>kanabidiol</a:t>
            </a:r>
            <a:endParaRPr lang="cs-CZ" sz="2000" dirty="0">
              <a:solidFill>
                <a:schemeClr val="tx1"/>
              </a:solidFill>
              <a:latin typeface="Calibri" panose="020F0502020204030204" pitchFamily="34" charset="0"/>
              <a:cs typeface="Calibri" panose="020F0502020204030204" pitchFamily="34" charset="0"/>
            </a:endParaRPr>
          </a:p>
          <a:p>
            <a:r>
              <a:rPr lang="cs-CZ" sz="2000" dirty="0">
                <a:solidFill>
                  <a:schemeClr val="tx1"/>
                </a:solidFill>
                <a:latin typeface="Calibri" panose="020F0502020204030204" pitchFamily="34" charset="0"/>
                <a:cs typeface="Calibri" panose="020F0502020204030204" pitchFamily="34" charset="0"/>
              </a:rPr>
              <a:t>Látka, která se přirozeně vyskytuje v konopí </a:t>
            </a:r>
          </a:p>
          <a:p>
            <a:r>
              <a:rPr lang="cs-CZ" sz="2000" dirty="0">
                <a:solidFill>
                  <a:schemeClr val="tx1"/>
                </a:solidFill>
                <a:latin typeface="Calibri" panose="020F0502020204030204" pitchFamily="34" charset="0"/>
                <a:cs typeface="Calibri" panose="020F0502020204030204" pitchFamily="34" charset="0"/>
              </a:rPr>
              <a:t>Není psychoaktivní (na rozdíl od THC, HHC apod.) </a:t>
            </a:r>
          </a:p>
          <a:p>
            <a:r>
              <a:rPr lang="cs-CZ" sz="2000" dirty="0">
                <a:solidFill>
                  <a:schemeClr val="tx1"/>
                </a:solidFill>
                <a:latin typeface="Calibri" panose="020F0502020204030204" pitchFamily="34" charset="0"/>
                <a:cs typeface="Calibri" panose="020F0502020204030204" pitchFamily="34" charset="0"/>
              </a:rPr>
              <a:t>Nepodléhá žádné regulaci</a:t>
            </a:r>
          </a:p>
          <a:p>
            <a:r>
              <a:rPr lang="cs-CZ" sz="2000" b="1" dirty="0">
                <a:solidFill>
                  <a:schemeClr val="tx1"/>
                </a:solidFill>
                <a:latin typeface="Calibri" panose="020F0502020204030204" pitchFamily="34" charset="0"/>
                <a:cs typeface="Calibri" panose="020F0502020204030204" pitchFamily="34" charset="0"/>
              </a:rPr>
              <a:t>Prodej CBD:</a:t>
            </a:r>
          </a:p>
          <a:p>
            <a:pPr lvl="1"/>
            <a:r>
              <a:rPr lang="cs-CZ" sz="2000" dirty="0">
                <a:solidFill>
                  <a:schemeClr val="tx1"/>
                </a:solidFill>
                <a:latin typeface="Calibri" panose="020F0502020204030204" pitchFamily="34" charset="0"/>
                <a:cs typeface="Calibri" panose="020F0502020204030204" pitchFamily="34" charset="0"/>
              </a:rPr>
              <a:t>Oleje, kapky, potraviny, sušina, náplně do e-cigaret apod. </a:t>
            </a:r>
          </a:p>
          <a:p>
            <a:pPr lvl="1"/>
            <a:r>
              <a:rPr lang="cs-CZ" sz="2000" dirty="0">
                <a:solidFill>
                  <a:schemeClr val="tx1"/>
                </a:solidFill>
                <a:latin typeface="Calibri" panose="020F0502020204030204" pitchFamily="34" charset="0"/>
                <a:cs typeface="Calibri" panose="020F0502020204030204" pitchFamily="34" charset="0"/>
              </a:rPr>
              <a:t>Krémy, kosmetika </a:t>
            </a:r>
            <a:r>
              <a:rPr lang="cs-CZ" sz="2000" dirty="0">
                <a:solidFill>
                  <a:schemeClr val="tx1"/>
                </a:solidFill>
                <a:latin typeface="Calibri" panose="020F0502020204030204" pitchFamily="34" charset="0"/>
                <a:cs typeface="Calibri" panose="020F0502020204030204" pitchFamily="34" charset="0"/>
                <a:sym typeface="Wingdings" pitchFamily="2" charset="2"/>
              </a:rPr>
              <a:t> vhodné na kožní problémy, ekzémy… </a:t>
            </a:r>
            <a:endParaRPr lang="cs-CZ" sz="2000" dirty="0">
              <a:solidFill>
                <a:schemeClr val="tx1"/>
              </a:solidFill>
              <a:latin typeface="Calibri" panose="020F0502020204030204" pitchFamily="34" charset="0"/>
              <a:cs typeface="Calibri" panose="020F0502020204030204" pitchFamily="34" charset="0"/>
            </a:endParaRPr>
          </a:p>
          <a:p>
            <a:pPr lvl="1"/>
            <a:endParaRPr lang="cs-CZ"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8491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450003EF-C8A7-384A-9B66-4E7D14CB93C8}"/>
              </a:ext>
            </a:extLst>
          </p:cNvPr>
          <p:cNvPicPr>
            <a:picLocks noChangeAspect="1"/>
          </p:cNvPicPr>
          <p:nvPr/>
        </p:nvPicPr>
        <p:blipFill>
          <a:blip r:embed="rId3"/>
          <a:stretch>
            <a:fillRect/>
          </a:stretch>
        </p:blipFill>
        <p:spPr>
          <a:xfrm>
            <a:off x="9167902" y="2149914"/>
            <a:ext cx="2548993" cy="3823489"/>
          </a:xfrm>
          <a:prstGeom prst="rect">
            <a:avLst/>
          </a:prstGeom>
        </p:spPr>
      </p:pic>
      <p:sp>
        <p:nvSpPr>
          <p:cNvPr id="4" name="Nadpis 1">
            <a:extLst>
              <a:ext uri="{FF2B5EF4-FFF2-40B4-BE49-F238E27FC236}">
                <a16:creationId xmlns:a16="http://schemas.microsoft.com/office/drawing/2014/main" id="{6D6F3D3D-5A63-8139-D1F9-F122DD5B109A}"/>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ÚČINKY CBD</a:t>
            </a:r>
          </a:p>
        </p:txBody>
      </p:sp>
      <p:sp>
        <p:nvSpPr>
          <p:cNvPr id="5" name="Zástupný obsah 2">
            <a:extLst>
              <a:ext uri="{FF2B5EF4-FFF2-40B4-BE49-F238E27FC236}">
                <a16:creationId xmlns:a16="http://schemas.microsoft.com/office/drawing/2014/main" id="{548C9E15-8F09-B83A-ABF9-E247B205002E}"/>
              </a:ext>
            </a:extLst>
          </p:cNvPr>
          <p:cNvSpPr>
            <a:spLocks noGrp="1"/>
          </p:cNvSpPr>
          <p:nvPr>
            <p:ph idx="1"/>
          </p:nvPr>
        </p:nvSpPr>
        <p:spPr>
          <a:xfrm>
            <a:off x="336493" y="2307133"/>
            <a:ext cx="11135703" cy="3509049"/>
          </a:xfrm>
        </p:spPr>
        <p:txBody>
          <a:bodyPr>
            <a:noAutofit/>
          </a:bodyPr>
          <a:lstStyle/>
          <a:p>
            <a:pPr lvl="1"/>
            <a:r>
              <a:rPr lang="cs-CZ" sz="2000" dirty="0">
                <a:solidFill>
                  <a:schemeClr val="tx1"/>
                </a:solidFill>
                <a:latin typeface="Calibri" panose="020F0502020204030204" pitchFamily="34" charset="0"/>
                <a:cs typeface="Calibri" panose="020F0502020204030204" pitchFamily="34" charset="0"/>
              </a:rPr>
              <a:t>CBD může pomáhat se spánkem, s úzkostmi, s chronickými bolestmi</a:t>
            </a:r>
            <a:r>
              <a:rPr lang="cs-CZ" sz="2000" baseline="30000" dirty="0">
                <a:solidFill>
                  <a:schemeClr val="tx1"/>
                </a:solidFill>
                <a:latin typeface="Calibri" panose="020F0502020204030204" pitchFamily="34" charset="0"/>
                <a:cs typeface="Calibri" panose="020F0502020204030204" pitchFamily="34" charset="0"/>
              </a:rPr>
              <a:t>1, </a:t>
            </a:r>
            <a:r>
              <a:rPr lang="cs-CZ" sz="2000" dirty="0">
                <a:solidFill>
                  <a:schemeClr val="tx1"/>
                </a:solidFill>
                <a:latin typeface="Calibri" panose="020F0502020204030204" pitchFamily="34" charset="0"/>
                <a:cs typeface="Calibri" panose="020F0502020204030204" pitchFamily="34" charset="0"/>
              </a:rPr>
              <a:t>vždy je však užívání CBD vhodné konzultovat s lékařem</a:t>
            </a:r>
          </a:p>
          <a:p>
            <a:pPr lvl="1"/>
            <a:r>
              <a:rPr lang="cs-CZ" sz="2000" b="1" dirty="0">
                <a:solidFill>
                  <a:schemeClr val="tx1"/>
                </a:solidFill>
                <a:latin typeface="Calibri" panose="020F0502020204030204" pitchFamily="34" charset="0"/>
                <a:cs typeface="Calibri" panose="020F0502020204030204" pitchFamily="34" charset="0"/>
              </a:rPr>
              <a:t>Nežádoucí účinky</a:t>
            </a:r>
          </a:p>
          <a:p>
            <a:pPr lvl="2"/>
            <a:r>
              <a:rPr lang="cs-CZ" sz="2000" dirty="0">
                <a:solidFill>
                  <a:schemeClr val="tx1"/>
                </a:solidFill>
                <a:latin typeface="Calibri" panose="020F0502020204030204" pitchFamily="34" charset="0"/>
                <a:cs typeface="Calibri" panose="020F0502020204030204" pitchFamily="34" charset="0"/>
              </a:rPr>
              <a:t>Snížená chuť k jídlu, nevolnost</a:t>
            </a:r>
          </a:p>
          <a:p>
            <a:pPr lvl="2"/>
            <a:r>
              <a:rPr lang="cs-CZ" sz="2000" dirty="0">
                <a:solidFill>
                  <a:schemeClr val="tx1"/>
                </a:solidFill>
                <a:latin typeface="Calibri" panose="020F0502020204030204" pitchFamily="34" charset="0"/>
                <a:cs typeface="Calibri" panose="020F0502020204030204" pitchFamily="34" charset="0"/>
              </a:rPr>
              <a:t>Ospalost, únava</a:t>
            </a:r>
          </a:p>
          <a:p>
            <a:pPr lvl="2"/>
            <a:r>
              <a:rPr lang="cs-CZ" sz="2000" dirty="0">
                <a:solidFill>
                  <a:schemeClr val="tx1"/>
                </a:solidFill>
                <a:latin typeface="Calibri" panose="020F0502020204030204" pitchFamily="34" charset="0"/>
                <a:cs typeface="Calibri" panose="020F0502020204030204" pitchFamily="34" charset="0"/>
              </a:rPr>
              <a:t>Sucho v ústech </a:t>
            </a:r>
          </a:p>
          <a:p>
            <a:pPr lvl="2"/>
            <a:r>
              <a:rPr lang="cs-CZ" sz="2000" dirty="0">
                <a:solidFill>
                  <a:schemeClr val="tx1"/>
                </a:solidFill>
                <a:latin typeface="Calibri" panose="020F0502020204030204" pitchFamily="34" charset="0"/>
                <a:cs typeface="Calibri" panose="020F0502020204030204" pitchFamily="34" charset="0"/>
              </a:rPr>
              <a:t>Zvýšené hodnoty jaterních enzymů</a:t>
            </a:r>
          </a:p>
          <a:p>
            <a:pPr lvl="2"/>
            <a:r>
              <a:rPr lang="cs-CZ" sz="2000" dirty="0">
                <a:solidFill>
                  <a:schemeClr val="tx1"/>
                </a:solidFill>
                <a:latin typeface="Calibri" panose="020F0502020204030204" pitchFamily="34" charset="0"/>
                <a:cs typeface="Calibri" panose="020F0502020204030204" pitchFamily="34" charset="0"/>
              </a:rPr>
              <a:t>Kouření CBD </a:t>
            </a:r>
            <a:r>
              <a:rPr lang="cs-CZ" sz="2000" dirty="0" err="1">
                <a:solidFill>
                  <a:schemeClr val="tx1"/>
                </a:solidFill>
                <a:latin typeface="Calibri" panose="020F0502020204030204" pitchFamily="34" charset="0"/>
                <a:cs typeface="Calibri" panose="020F0502020204030204" pitchFamily="34" charset="0"/>
              </a:rPr>
              <a:t>liquidů</a:t>
            </a:r>
            <a:r>
              <a:rPr lang="cs-CZ" sz="2000" dirty="0">
                <a:solidFill>
                  <a:schemeClr val="tx1"/>
                </a:solidFill>
                <a:latin typeface="Calibri" panose="020F0502020204030204" pitchFamily="34" charset="0"/>
                <a:cs typeface="Calibri" panose="020F0502020204030204" pitchFamily="34" charset="0"/>
              </a:rPr>
              <a:t> je pro plíce škodlivé </a:t>
            </a:r>
            <a:r>
              <a:rPr lang="cs-CZ" sz="2000" dirty="0">
                <a:solidFill>
                  <a:schemeClr val="tx1"/>
                </a:solidFill>
                <a:latin typeface="Calibri" panose="020F0502020204030204" pitchFamily="34" charset="0"/>
                <a:cs typeface="Calibri" panose="020F0502020204030204" pitchFamily="34" charset="0"/>
                <a:sym typeface="Wingdings" pitchFamily="2" charset="2"/>
              </a:rPr>
              <a:t> závažnější riziko poškození plic než při kouření cigaret a e-cigaret </a:t>
            </a:r>
            <a:r>
              <a:rPr lang="cs-CZ" sz="2000" dirty="0">
                <a:solidFill>
                  <a:schemeClr val="tx1"/>
                </a:solidFill>
                <a:latin typeface="Calibri" panose="020F0502020204030204" pitchFamily="34" charset="0"/>
                <a:cs typeface="Calibri" panose="020F0502020204030204" pitchFamily="34" charset="0"/>
              </a:rPr>
              <a:t> </a:t>
            </a:r>
          </a:p>
        </p:txBody>
      </p:sp>
      <p:sp>
        <p:nvSpPr>
          <p:cNvPr id="7" name="Zástupný symbol pro zápatí 3">
            <a:extLst>
              <a:ext uri="{FF2B5EF4-FFF2-40B4-BE49-F238E27FC236}">
                <a16:creationId xmlns:a16="http://schemas.microsoft.com/office/drawing/2014/main" id="{8ED857F2-1C0C-FE08-02A7-54284A7CECBF}"/>
              </a:ext>
            </a:extLst>
          </p:cNvPr>
          <p:cNvSpPr>
            <a:spLocks noGrp="1"/>
          </p:cNvSpPr>
          <p:nvPr>
            <p:ph type="ftr" sz="quarter" idx="11"/>
          </p:nvPr>
        </p:nvSpPr>
        <p:spPr>
          <a:xfrm>
            <a:off x="581192" y="6155844"/>
            <a:ext cx="6917210" cy="365125"/>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4"/>
              </a:rPr>
              <a:t>https://www.ncbi.nlm.nih.gov/pmc/articles/PMC8223341/</a:t>
            </a:r>
            <a:r>
              <a:rPr lang="cs-CZ" sz="1400" cap="none"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16200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CEEAE612-153C-934B-0789-2F83DF3B3199}"/>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THC</a:t>
            </a:r>
          </a:p>
        </p:txBody>
      </p:sp>
      <p:sp>
        <p:nvSpPr>
          <p:cNvPr id="5" name="Zástupný obsah 2">
            <a:extLst>
              <a:ext uri="{FF2B5EF4-FFF2-40B4-BE49-F238E27FC236}">
                <a16:creationId xmlns:a16="http://schemas.microsoft.com/office/drawing/2014/main" id="{11F072DE-B20F-6612-1D17-5FA903E1F66D}"/>
              </a:ext>
            </a:extLst>
          </p:cNvPr>
          <p:cNvSpPr>
            <a:spLocks noGrp="1"/>
          </p:cNvSpPr>
          <p:nvPr>
            <p:ph idx="1"/>
          </p:nvPr>
        </p:nvSpPr>
        <p:spPr>
          <a:xfrm>
            <a:off x="581192" y="2307135"/>
            <a:ext cx="11135703" cy="3509049"/>
          </a:xfrm>
        </p:spPr>
        <p:txBody>
          <a:bodyPr>
            <a:noAutofit/>
          </a:bodyPr>
          <a:lstStyle/>
          <a:p>
            <a:pPr lvl="1"/>
            <a:r>
              <a:rPr lang="cs-CZ" sz="2000" b="1" dirty="0">
                <a:solidFill>
                  <a:schemeClr val="tx1"/>
                </a:solidFill>
                <a:latin typeface="Calibri" panose="020F0502020204030204" pitchFamily="34" charset="0"/>
                <a:cs typeface="Calibri" panose="020F0502020204030204" pitchFamily="34" charset="0"/>
              </a:rPr>
              <a:t>THC </a:t>
            </a:r>
            <a:r>
              <a:rPr lang="cs-CZ" sz="2000" dirty="0">
                <a:solidFill>
                  <a:schemeClr val="tx1"/>
                </a:solidFill>
                <a:latin typeface="Calibri" panose="020F0502020204030204" pitchFamily="34" charset="0"/>
                <a:cs typeface="Calibri" panose="020F0502020204030204" pitchFamily="34" charset="0"/>
              </a:rPr>
              <a:t>= </a:t>
            </a:r>
            <a:r>
              <a:rPr lang="cs-CZ" sz="2000" dirty="0" err="1">
                <a:solidFill>
                  <a:schemeClr val="tx1"/>
                </a:solidFill>
                <a:latin typeface="Calibri" panose="020F0502020204030204" pitchFamily="34" charset="0"/>
                <a:cs typeface="Calibri" panose="020F0502020204030204" pitchFamily="34" charset="0"/>
              </a:rPr>
              <a:t>tetrahydrokanabinol</a:t>
            </a:r>
            <a:r>
              <a:rPr lang="cs-CZ" sz="2000" dirty="0">
                <a:solidFill>
                  <a:schemeClr val="tx1"/>
                </a:solidFill>
                <a:latin typeface="Calibri" panose="020F0502020204030204" pitchFamily="34" charset="0"/>
                <a:cs typeface="Calibri" panose="020F0502020204030204" pitchFamily="34" charset="0"/>
              </a:rPr>
              <a:t> </a:t>
            </a:r>
          </a:p>
          <a:p>
            <a:pPr lvl="1"/>
            <a:r>
              <a:rPr lang="cs-CZ" sz="2000" dirty="0">
                <a:solidFill>
                  <a:schemeClr val="tx1"/>
                </a:solidFill>
                <a:latin typeface="Calibri" panose="020F0502020204030204" pitchFamily="34" charset="0"/>
                <a:cs typeface="Calibri" panose="020F0502020204030204" pitchFamily="34" charset="0"/>
              </a:rPr>
              <a:t>Látka, která se přirozeně vyskytuje v konopí </a:t>
            </a:r>
          </a:p>
          <a:p>
            <a:pPr lvl="1"/>
            <a:r>
              <a:rPr lang="cs-CZ" sz="2000" dirty="0">
                <a:solidFill>
                  <a:schemeClr val="tx1"/>
                </a:solidFill>
                <a:latin typeface="Calibri" panose="020F0502020204030204" pitchFamily="34" charset="0"/>
                <a:cs typeface="Calibri" panose="020F0502020204030204" pitchFamily="34" charset="0"/>
              </a:rPr>
              <a:t>Psychoaktivní návyková látka</a:t>
            </a:r>
          </a:p>
          <a:p>
            <a:pPr lvl="1"/>
            <a:r>
              <a:rPr lang="cs-CZ" sz="2000" dirty="0">
                <a:solidFill>
                  <a:schemeClr val="tx1"/>
                </a:solidFill>
                <a:latin typeface="Calibri" panose="020F0502020204030204" pitchFamily="34" charset="0"/>
                <a:cs typeface="Calibri" panose="020F0502020204030204" pitchFamily="34" charset="0"/>
              </a:rPr>
              <a:t>V posledních letech se postupným šlechtěním vypěstovaly odrůdy, které obsahují vysoké množství THC </a:t>
            </a:r>
          </a:p>
          <a:p>
            <a:pPr lvl="1"/>
            <a:r>
              <a:rPr lang="cs-CZ" sz="2000" dirty="0">
                <a:solidFill>
                  <a:schemeClr val="tx1"/>
                </a:solidFill>
                <a:latin typeface="Calibri" panose="020F0502020204030204" pitchFamily="34" charset="0"/>
                <a:cs typeface="Calibri" panose="020F0502020204030204" pitchFamily="34" charset="0"/>
              </a:rPr>
              <a:t>V ČR nelegální </a:t>
            </a:r>
            <a:r>
              <a:rPr lang="cs-CZ" sz="2000" dirty="0">
                <a:solidFill>
                  <a:schemeClr val="tx1"/>
                </a:solidFill>
                <a:latin typeface="Calibri" panose="020F0502020204030204" pitchFamily="34" charset="0"/>
                <a:cs typeface="Calibri" panose="020F0502020204030204" pitchFamily="34" charset="0"/>
                <a:sym typeface="Wingdings" pitchFamily="2" charset="2"/>
              </a:rPr>
              <a:t> </a:t>
            </a:r>
            <a:r>
              <a:rPr lang="cs-CZ" sz="2000" b="1" dirty="0">
                <a:solidFill>
                  <a:schemeClr val="tx1"/>
                </a:solidFill>
                <a:latin typeface="Calibri" panose="020F0502020204030204" pitchFamily="34" charset="0"/>
                <a:cs typeface="Calibri" panose="020F0502020204030204" pitchFamily="34" charset="0"/>
                <a:sym typeface="Wingdings" pitchFamily="2" charset="2"/>
              </a:rPr>
              <a:t>z</a:t>
            </a:r>
            <a:r>
              <a:rPr lang="cs-CZ" sz="2000" b="1" dirty="0">
                <a:solidFill>
                  <a:schemeClr val="tx1"/>
                </a:solidFill>
                <a:latin typeface="Calibri" panose="020F0502020204030204" pitchFamily="34" charset="0"/>
                <a:cs typeface="Calibri" panose="020F0502020204030204" pitchFamily="34" charset="0"/>
              </a:rPr>
              <a:t>ákaz pěstování konopí s obsahem THC nad 1%, zákaz prodeje, zákaz držení – do 10 g přestupek, nad 10 g trestný čin) </a:t>
            </a:r>
          </a:p>
        </p:txBody>
      </p:sp>
      <p:pic>
        <p:nvPicPr>
          <p:cNvPr id="6" name="Obrázek 5">
            <a:extLst>
              <a:ext uri="{FF2B5EF4-FFF2-40B4-BE49-F238E27FC236}">
                <a16:creationId xmlns:a16="http://schemas.microsoft.com/office/drawing/2014/main" id="{079D17EB-916D-86F9-EE50-0B2DD32610A5}"/>
              </a:ext>
            </a:extLst>
          </p:cNvPr>
          <p:cNvPicPr>
            <a:picLocks noChangeAspect="1"/>
          </p:cNvPicPr>
          <p:nvPr/>
        </p:nvPicPr>
        <p:blipFill>
          <a:blip r:embed="rId2"/>
          <a:stretch>
            <a:fillRect/>
          </a:stretch>
        </p:blipFill>
        <p:spPr>
          <a:xfrm>
            <a:off x="9756608" y="2207459"/>
            <a:ext cx="1854200" cy="1854200"/>
          </a:xfrm>
          <a:prstGeom prst="rect">
            <a:avLst/>
          </a:prstGeom>
        </p:spPr>
      </p:pic>
    </p:spTree>
    <p:extLst>
      <p:ext uri="{BB962C8B-B14F-4D97-AF65-F5344CB8AC3E}">
        <p14:creationId xmlns:p14="http://schemas.microsoft.com/office/powerpoint/2010/main" val="2658919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D8CA2CB-F30B-A9E7-AA58-F43760D605BB}"/>
              </a:ext>
            </a:extLst>
          </p:cNvPr>
          <p:cNvSpPr>
            <a:spLocks noGrp="1"/>
          </p:cNvSpPr>
          <p:nvPr>
            <p:ph idx="1"/>
          </p:nvPr>
        </p:nvSpPr>
        <p:spPr>
          <a:xfrm>
            <a:off x="581193" y="2228623"/>
            <a:ext cx="11029615" cy="3678303"/>
          </a:xfrm>
        </p:spPr>
        <p:txBody>
          <a:bodyPr>
            <a:normAutofit fontScale="25000" lnSpcReduction="20000"/>
          </a:bodyPr>
          <a:lstStyle/>
          <a:p>
            <a:endParaRPr lang="cs-CZ" dirty="0"/>
          </a:p>
          <a:p>
            <a:endParaRPr lang="cs-CZ" dirty="0"/>
          </a:p>
          <a:p>
            <a:r>
              <a:rPr lang="cs-CZ" sz="8000" b="1" dirty="0">
                <a:solidFill>
                  <a:schemeClr val="tx1"/>
                </a:solidFill>
                <a:latin typeface="Calibri" panose="020F0502020204030204" pitchFamily="34" charset="0"/>
                <a:cs typeface="Calibri" panose="020F0502020204030204" pitchFamily="34" charset="0"/>
              </a:rPr>
              <a:t>Užívání: </a:t>
            </a:r>
          </a:p>
          <a:p>
            <a:pPr lvl="1"/>
            <a:r>
              <a:rPr lang="cs-CZ" sz="8000" dirty="0">
                <a:solidFill>
                  <a:schemeClr val="tx1"/>
                </a:solidFill>
                <a:latin typeface="Calibri" panose="020F0502020204030204" pitchFamily="34" charset="0"/>
                <a:cs typeface="Calibri" panose="020F0502020204030204" pitchFamily="34" charset="0"/>
              </a:rPr>
              <a:t>Kouřením</a:t>
            </a:r>
          </a:p>
          <a:p>
            <a:pPr lvl="1"/>
            <a:r>
              <a:rPr lang="cs-CZ" sz="8000" dirty="0">
                <a:solidFill>
                  <a:schemeClr val="tx1"/>
                </a:solidFill>
                <a:latin typeface="Calibri" panose="020F0502020204030204" pitchFamily="34" charset="0"/>
                <a:cs typeface="Calibri" panose="020F0502020204030204" pitchFamily="34" charset="0"/>
              </a:rPr>
              <a:t>Ústně </a:t>
            </a:r>
            <a:r>
              <a:rPr lang="cs-CZ" sz="8000" dirty="0">
                <a:solidFill>
                  <a:schemeClr val="tx1"/>
                </a:solidFill>
                <a:latin typeface="Calibri" panose="020F0502020204030204" pitchFamily="34" charset="0"/>
                <a:cs typeface="Calibri" panose="020F0502020204030204" pitchFamily="34" charset="0"/>
                <a:sym typeface="Wingdings" pitchFamily="2" charset="2"/>
              </a:rPr>
              <a:t> riziko předávkování</a:t>
            </a:r>
            <a:br>
              <a:rPr lang="cs-CZ" sz="8000" dirty="0">
                <a:solidFill>
                  <a:schemeClr val="tx1"/>
                </a:solidFill>
                <a:latin typeface="Calibri" panose="020F0502020204030204" pitchFamily="34" charset="0"/>
                <a:cs typeface="Calibri" panose="020F0502020204030204" pitchFamily="34" charset="0"/>
              </a:rPr>
            </a:br>
            <a:endParaRPr lang="cs-CZ" sz="8000" dirty="0">
              <a:solidFill>
                <a:schemeClr val="tx1"/>
              </a:solidFill>
              <a:latin typeface="Calibri" panose="020F0502020204030204" pitchFamily="34" charset="0"/>
              <a:cs typeface="Calibri" panose="020F0502020204030204" pitchFamily="34" charset="0"/>
            </a:endParaRPr>
          </a:p>
          <a:p>
            <a:r>
              <a:rPr lang="cs-CZ" sz="8000" b="1" dirty="0">
                <a:solidFill>
                  <a:schemeClr val="tx1"/>
                </a:solidFill>
                <a:latin typeface="Calibri" panose="020F0502020204030204" pitchFamily="34" charset="0"/>
                <a:cs typeface="Calibri" panose="020F0502020204030204" pitchFamily="34" charset="0"/>
              </a:rPr>
              <a:t>Účinky</a:t>
            </a:r>
          </a:p>
          <a:p>
            <a:pPr lvl="1"/>
            <a:r>
              <a:rPr lang="cs-CZ" sz="8000" dirty="0">
                <a:solidFill>
                  <a:schemeClr val="tx1"/>
                </a:solidFill>
                <a:latin typeface="Calibri" panose="020F0502020204030204" pitchFamily="34" charset="0"/>
                <a:cs typeface="Calibri" panose="020F0502020204030204" pitchFamily="34" charset="0"/>
              </a:rPr>
              <a:t>Zmatenost, vtíravé myšlenky, změny vnímání </a:t>
            </a:r>
          </a:p>
          <a:p>
            <a:pPr lvl="1"/>
            <a:r>
              <a:rPr lang="cs-CZ" sz="8000" dirty="0">
                <a:solidFill>
                  <a:schemeClr val="tx1"/>
                </a:solidFill>
                <a:latin typeface="Calibri" panose="020F0502020204030204" pitchFamily="34" charset="0"/>
                <a:cs typeface="Calibri" panose="020F0502020204030204" pitchFamily="34" charset="0"/>
              </a:rPr>
              <a:t>Paranoia </a:t>
            </a:r>
          </a:p>
          <a:p>
            <a:pPr lvl="1"/>
            <a:r>
              <a:rPr lang="cs-CZ" sz="8000" dirty="0">
                <a:solidFill>
                  <a:schemeClr val="tx1"/>
                </a:solidFill>
                <a:latin typeface="Calibri" panose="020F0502020204030204" pitchFamily="34" charset="0"/>
                <a:cs typeface="Calibri" panose="020F0502020204030204" pitchFamily="34" charset="0"/>
              </a:rPr>
              <a:t>Úzkosti</a:t>
            </a:r>
          </a:p>
          <a:p>
            <a:pPr lvl="1"/>
            <a:r>
              <a:rPr lang="cs-CZ" sz="8000" dirty="0">
                <a:solidFill>
                  <a:schemeClr val="tx1"/>
                </a:solidFill>
                <a:latin typeface="Calibri" panose="020F0502020204030204" pitchFamily="34" charset="0"/>
                <a:cs typeface="Calibri" panose="020F0502020204030204" pitchFamily="34" charset="0"/>
              </a:rPr>
              <a:t>Potenciální spouštěč duševního onemocnění </a:t>
            </a:r>
          </a:p>
          <a:p>
            <a:pPr lvl="1"/>
            <a:r>
              <a:rPr lang="cs-CZ" sz="8000" dirty="0">
                <a:solidFill>
                  <a:schemeClr val="tx1"/>
                </a:solidFill>
                <a:latin typeface="Calibri" panose="020F0502020204030204" pitchFamily="34" charset="0"/>
                <a:cs typeface="Calibri" panose="020F0502020204030204" pitchFamily="34" charset="0"/>
              </a:rPr>
              <a:t>Nevolnost, zvracení </a:t>
            </a:r>
          </a:p>
          <a:p>
            <a:pPr lvl="1"/>
            <a:r>
              <a:rPr lang="cs-CZ" sz="8000" dirty="0">
                <a:solidFill>
                  <a:schemeClr val="tx1"/>
                </a:solidFill>
                <a:latin typeface="Calibri" panose="020F0502020204030204" pitchFamily="34" charset="0"/>
                <a:cs typeface="Calibri" panose="020F0502020204030204" pitchFamily="34" charset="0"/>
              </a:rPr>
              <a:t>Bušení srdce  </a:t>
            </a:r>
          </a:p>
        </p:txBody>
      </p:sp>
      <p:sp>
        <p:nvSpPr>
          <p:cNvPr id="4" name="Nadpis 1">
            <a:extLst>
              <a:ext uri="{FF2B5EF4-FFF2-40B4-BE49-F238E27FC236}">
                <a16:creationId xmlns:a16="http://schemas.microsoft.com/office/drawing/2014/main" id="{FCBA31A9-0999-60AD-0699-283BA3A0C28A}"/>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ÚČINKY THC</a:t>
            </a:r>
          </a:p>
        </p:txBody>
      </p:sp>
      <p:pic>
        <p:nvPicPr>
          <p:cNvPr id="5" name="Obrázek 4">
            <a:extLst>
              <a:ext uri="{FF2B5EF4-FFF2-40B4-BE49-F238E27FC236}">
                <a16:creationId xmlns:a16="http://schemas.microsoft.com/office/drawing/2014/main" id="{A6716761-D2A8-E89F-552F-28A0B6178985}"/>
              </a:ext>
            </a:extLst>
          </p:cNvPr>
          <p:cNvPicPr>
            <a:picLocks noChangeAspect="1"/>
          </p:cNvPicPr>
          <p:nvPr/>
        </p:nvPicPr>
        <p:blipFill>
          <a:blip r:embed="rId2"/>
          <a:stretch>
            <a:fillRect/>
          </a:stretch>
        </p:blipFill>
        <p:spPr>
          <a:xfrm>
            <a:off x="6810875" y="2934702"/>
            <a:ext cx="3792955" cy="2612925"/>
          </a:xfrm>
          <a:prstGeom prst="rect">
            <a:avLst/>
          </a:prstGeom>
        </p:spPr>
      </p:pic>
    </p:spTree>
    <p:extLst>
      <p:ext uri="{BB962C8B-B14F-4D97-AF65-F5344CB8AC3E}">
        <p14:creationId xmlns:p14="http://schemas.microsoft.com/office/powerpoint/2010/main" val="3391542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57407B-EA2D-64F5-D09F-F92951184E58}"/>
              </a:ext>
            </a:extLst>
          </p:cNvPr>
          <p:cNvSpPr>
            <a:spLocks noGrp="1"/>
          </p:cNvSpPr>
          <p:nvPr>
            <p:ph type="title"/>
          </p:nvPr>
        </p:nvSpPr>
        <p:spPr/>
        <p:txBody>
          <a:bodyPr>
            <a:normAutofit/>
          </a:bodyPr>
          <a:lstStyle/>
          <a:p>
            <a:pPr algn="ctr"/>
            <a:r>
              <a:rPr lang="cs-CZ" sz="4500" b="1" dirty="0">
                <a:latin typeface="Calibri" panose="020F0502020204030204" pitchFamily="34" charset="0"/>
                <a:cs typeface="Calibri" panose="020F0502020204030204" pitchFamily="34" charset="0"/>
              </a:rPr>
              <a:t>HHC </a:t>
            </a:r>
          </a:p>
        </p:txBody>
      </p:sp>
      <p:sp>
        <p:nvSpPr>
          <p:cNvPr id="3" name="Zástupný obsah 2">
            <a:extLst>
              <a:ext uri="{FF2B5EF4-FFF2-40B4-BE49-F238E27FC236}">
                <a16:creationId xmlns:a16="http://schemas.microsoft.com/office/drawing/2014/main" id="{92AED364-441E-64BB-4294-DB98308EA5AF}"/>
              </a:ext>
            </a:extLst>
          </p:cNvPr>
          <p:cNvSpPr>
            <a:spLocks noGrp="1"/>
          </p:cNvSpPr>
          <p:nvPr>
            <p:ph idx="1"/>
          </p:nvPr>
        </p:nvSpPr>
        <p:spPr>
          <a:xfrm>
            <a:off x="581192" y="2142751"/>
            <a:ext cx="11029615" cy="2243729"/>
          </a:xfrm>
        </p:spPr>
        <p:txBody>
          <a:bodyPr>
            <a:noAutofit/>
          </a:bodyPr>
          <a:lstStyle/>
          <a:p>
            <a:r>
              <a:rPr lang="cs-CZ" sz="2000" b="1" dirty="0">
                <a:solidFill>
                  <a:schemeClr val="tx1"/>
                </a:solidFill>
                <a:latin typeface="Calibri" panose="020F0502020204030204" pitchFamily="34" charset="0"/>
                <a:cs typeface="Calibri" panose="020F0502020204030204" pitchFamily="34" charset="0"/>
              </a:rPr>
              <a:t>HHC</a:t>
            </a:r>
            <a:r>
              <a:rPr lang="cs-CZ" sz="2000" dirty="0">
                <a:solidFill>
                  <a:schemeClr val="tx1"/>
                </a:solidFill>
                <a:latin typeface="Calibri" panose="020F0502020204030204" pitchFamily="34" charset="0"/>
                <a:cs typeface="Calibri" panose="020F0502020204030204" pitchFamily="34" charset="0"/>
              </a:rPr>
              <a:t> = </a:t>
            </a:r>
            <a:r>
              <a:rPr lang="cs-CZ" sz="2000" dirty="0" err="1">
                <a:solidFill>
                  <a:schemeClr val="tx1"/>
                </a:solidFill>
                <a:latin typeface="Calibri" panose="020F0502020204030204" pitchFamily="34" charset="0"/>
                <a:cs typeface="Calibri" panose="020F0502020204030204" pitchFamily="34" charset="0"/>
              </a:rPr>
              <a:t>hexahydrokanabinol</a:t>
            </a:r>
            <a:endParaRPr lang="cs-CZ" sz="2000" dirty="0">
              <a:solidFill>
                <a:schemeClr val="tx1"/>
              </a:solidFill>
              <a:latin typeface="Calibri" panose="020F0502020204030204" pitchFamily="34" charset="0"/>
              <a:cs typeface="Calibri" panose="020F0502020204030204" pitchFamily="34" charset="0"/>
            </a:endParaRPr>
          </a:p>
          <a:p>
            <a:r>
              <a:rPr lang="cs-CZ" sz="2000" dirty="0">
                <a:solidFill>
                  <a:schemeClr val="tx1"/>
                </a:solidFill>
                <a:latin typeface="Calibri" panose="020F0502020204030204" pitchFamily="34" charset="0"/>
                <a:cs typeface="Calibri" panose="020F0502020204030204" pitchFamily="34" charset="0"/>
              </a:rPr>
              <a:t>Je to derivát z psychoaktivní látky THC (molekulární změna = přidání molekuly vodíku do molekuly THC) </a:t>
            </a:r>
          </a:p>
          <a:p>
            <a:r>
              <a:rPr lang="cs-CZ" sz="2000" dirty="0">
                <a:solidFill>
                  <a:schemeClr val="tx1"/>
                </a:solidFill>
                <a:latin typeface="Calibri" panose="020F0502020204030204" pitchFamily="34" charset="0"/>
                <a:cs typeface="Calibri" panose="020F0502020204030204" pitchFamily="34" charset="0"/>
              </a:rPr>
              <a:t>Látka ze skupiny </a:t>
            </a:r>
            <a:r>
              <a:rPr lang="cs-CZ" sz="2000" dirty="0" err="1">
                <a:solidFill>
                  <a:schemeClr val="tx1"/>
                </a:solidFill>
                <a:latin typeface="Calibri" panose="020F0502020204030204" pitchFamily="34" charset="0"/>
                <a:cs typeface="Calibri" panose="020F0502020204030204" pitchFamily="34" charset="0"/>
              </a:rPr>
              <a:t>kanabinoidů</a:t>
            </a:r>
            <a:r>
              <a:rPr lang="cs-CZ" sz="2000" dirty="0">
                <a:solidFill>
                  <a:schemeClr val="tx1"/>
                </a:solidFill>
                <a:latin typeface="Calibri" panose="020F0502020204030204" pitchFamily="34" charset="0"/>
                <a:cs typeface="Calibri" panose="020F0502020204030204" pitchFamily="34" charset="0"/>
              </a:rPr>
              <a:t> </a:t>
            </a:r>
          </a:p>
          <a:p>
            <a:r>
              <a:rPr lang="cs-CZ" sz="2000" dirty="0">
                <a:solidFill>
                  <a:schemeClr val="tx1"/>
                </a:solidFill>
                <a:latin typeface="Calibri" panose="020F0502020204030204" pitchFamily="34" charset="0"/>
                <a:cs typeface="Calibri" panose="020F0502020204030204" pitchFamily="34" charset="0"/>
              </a:rPr>
              <a:t>Účinky podobné jako u THC - </a:t>
            </a:r>
            <a:r>
              <a:rPr lang="cs-CZ" sz="2000" dirty="0">
                <a:solidFill>
                  <a:srgbClr val="000000"/>
                </a:solidFill>
                <a:effectLst/>
                <a:latin typeface="Calibri" panose="020F0502020204030204" pitchFamily="34" charset="0"/>
                <a:ea typeface="Times New Roman" panose="02020603050405020304" pitchFamily="18" charset="0"/>
              </a:rPr>
              <a:t>zmatenost, vtíravé myšlenky, paranoia, úzkosti, nevolnost, zvracení, potenciální spouštěč duševního onemocnění </a:t>
            </a:r>
            <a:endParaRPr lang="cs-CZ" sz="2000" dirty="0">
              <a:solidFill>
                <a:schemeClr val="tx1"/>
              </a:solidFill>
              <a:latin typeface="Calibri" panose="020F0502020204030204" pitchFamily="34" charset="0"/>
              <a:cs typeface="Calibri" panose="020F0502020204030204" pitchFamily="34" charset="0"/>
            </a:endParaRPr>
          </a:p>
        </p:txBody>
      </p:sp>
      <p:pic>
        <p:nvPicPr>
          <p:cNvPr id="4" name="object 4">
            <a:extLst>
              <a:ext uri="{FF2B5EF4-FFF2-40B4-BE49-F238E27FC236}">
                <a16:creationId xmlns:a16="http://schemas.microsoft.com/office/drawing/2014/main" id="{BBEB7F8A-21E7-F206-38DB-DFB09192A7A7}"/>
              </a:ext>
            </a:extLst>
          </p:cNvPr>
          <p:cNvPicPr/>
          <p:nvPr/>
        </p:nvPicPr>
        <p:blipFill>
          <a:blip r:embed="rId2" cstate="print"/>
          <a:stretch>
            <a:fillRect/>
          </a:stretch>
        </p:blipFill>
        <p:spPr>
          <a:xfrm>
            <a:off x="7206180" y="4386480"/>
            <a:ext cx="3493008" cy="1769364"/>
          </a:xfrm>
          <a:prstGeom prst="rect">
            <a:avLst/>
          </a:prstGeom>
        </p:spPr>
      </p:pic>
    </p:spTree>
    <p:extLst>
      <p:ext uri="{BB962C8B-B14F-4D97-AF65-F5344CB8AC3E}">
        <p14:creationId xmlns:p14="http://schemas.microsoft.com/office/powerpoint/2010/main" val="1916101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3">
            <a:extLst>
              <a:ext uri="{FF2B5EF4-FFF2-40B4-BE49-F238E27FC236}">
                <a16:creationId xmlns:a16="http://schemas.microsoft.com/office/drawing/2014/main" id="{E9D1CFE0-6CE1-1662-D439-BA051F370703}"/>
              </a:ext>
            </a:extLst>
          </p:cNvPr>
          <p:cNvPicPr/>
          <p:nvPr/>
        </p:nvPicPr>
        <p:blipFill>
          <a:blip r:embed="rId2" cstate="print"/>
          <a:stretch>
            <a:fillRect/>
          </a:stretch>
        </p:blipFill>
        <p:spPr>
          <a:xfrm>
            <a:off x="9440213" y="4295361"/>
            <a:ext cx="2601533" cy="2562639"/>
          </a:xfrm>
          <a:prstGeom prst="rect">
            <a:avLst/>
          </a:prstGeom>
        </p:spPr>
      </p:pic>
      <p:sp>
        <p:nvSpPr>
          <p:cNvPr id="4" name="Nadpis 1">
            <a:extLst>
              <a:ext uri="{FF2B5EF4-FFF2-40B4-BE49-F238E27FC236}">
                <a16:creationId xmlns:a16="http://schemas.microsoft.com/office/drawing/2014/main" id="{F544B382-1355-3B8B-7508-5D2F5AF4022A}"/>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UŽÍVÁNÍ A DOSTUPNOST HHC</a:t>
            </a:r>
          </a:p>
        </p:txBody>
      </p:sp>
      <p:sp>
        <p:nvSpPr>
          <p:cNvPr id="5" name="Zástupný obsah 2">
            <a:extLst>
              <a:ext uri="{FF2B5EF4-FFF2-40B4-BE49-F238E27FC236}">
                <a16:creationId xmlns:a16="http://schemas.microsoft.com/office/drawing/2014/main" id="{D3961490-4FA0-112C-A205-992E91452948}"/>
              </a:ext>
            </a:extLst>
          </p:cNvPr>
          <p:cNvSpPr>
            <a:spLocks noGrp="1"/>
          </p:cNvSpPr>
          <p:nvPr>
            <p:ph idx="1"/>
          </p:nvPr>
        </p:nvSpPr>
        <p:spPr>
          <a:xfrm>
            <a:off x="581192" y="1715956"/>
            <a:ext cx="11029615" cy="3678303"/>
          </a:xfrm>
        </p:spPr>
        <p:txBody>
          <a:bodyPr>
            <a:normAutofit/>
          </a:bodyPr>
          <a:lstStyle/>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Od března 2024 zařazeno mezi zakázané látky, dříve dostupné jako „sběratelský předmět“ </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Před zákazem dostupné různé produkty s HHC – bonbony, </a:t>
            </a:r>
            <a:r>
              <a:rPr lang="cs-CZ"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vaporizéry</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předbalené jointy, oleje, náplně na inhalování </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 VFN v Praze bylo od začátku prosince 2023 do konce ledna 2024 vyšetřeno na urgentním příjmu celkem 42 pacientů s obtížemi po užití HHC </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Nejčastěji pozorovaný nástup byl cca 4 hodiny od požití bonbonů, u </a:t>
            </a:r>
            <a:r>
              <a:rPr lang="cs-CZ"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vapování</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 dříve</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2173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descr="Obsah obrázku text, Balení a označování, jídlo&#10;&#10;Popis byl vytvořen automaticky">
            <a:extLst>
              <a:ext uri="{FF2B5EF4-FFF2-40B4-BE49-F238E27FC236}">
                <a16:creationId xmlns:a16="http://schemas.microsoft.com/office/drawing/2014/main" id="{AF62CE72-269D-70AD-449B-75F9C0FFDC3D}"/>
              </a:ext>
            </a:extLst>
          </p:cNvPr>
          <p:cNvPicPr>
            <a:picLocks noChangeAspect="1"/>
          </p:cNvPicPr>
          <p:nvPr/>
        </p:nvPicPr>
        <p:blipFill>
          <a:blip r:embed="rId2"/>
          <a:stretch>
            <a:fillRect/>
          </a:stretch>
        </p:blipFill>
        <p:spPr>
          <a:xfrm>
            <a:off x="5825428" y="4312161"/>
            <a:ext cx="2545839" cy="2545839"/>
          </a:xfrm>
          <a:prstGeom prst="rect">
            <a:avLst/>
          </a:prstGeom>
        </p:spPr>
      </p:pic>
      <p:sp>
        <p:nvSpPr>
          <p:cNvPr id="4" name="Nadpis 1">
            <a:extLst>
              <a:ext uri="{FF2B5EF4-FFF2-40B4-BE49-F238E27FC236}">
                <a16:creationId xmlns:a16="http://schemas.microsoft.com/office/drawing/2014/main" id="{36C1BB18-1F05-4972-6651-512BEB6BD78E}"/>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DALŠÍ KANABINOIDY</a:t>
            </a:r>
          </a:p>
        </p:txBody>
      </p:sp>
      <p:sp>
        <p:nvSpPr>
          <p:cNvPr id="5" name="Zástupný obsah 2">
            <a:extLst>
              <a:ext uri="{FF2B5EF4-FFF2-40B4-BE49-F238E27FC236}">
                <a16:creationId xmlns:a16="http://schemas.microsoft.com/office/drawing/2014/main" id="{4D0A0F39-30D5-B46B-8102-CEA2758753F7}"/>
              </a:ext>
            </a:extLst>
          </p:cNvPr>
          <p:cNvSpPr>
            <a:spLocks noGrp="1"/>
          </p:cNvSpPr>
          <p:nvPr>
            <p:ph idx="1"/>
          </p:nvPr>
        </p:nvSpPr>
        <p:spPr>
          <a:xfrm>
            <a:off x="581192" y="1589848"/>
            <a:ext cx="11029615" cy="3678303"/>
          </a:xfrm>
        </p:spPr>
        <p:txBody>
          <a:bodyPr>
            <a:normAutofit/>
          </a:bodyPr>
          <a:lstStyle/>
          <a:p>
            <a:r>
              <a:rPr lang="cs-CZ" sz="2000" dirty="0">
                <a:solidFill>
                  <a:schemeClr val="tx1"/>
                </a:solidFill>
                <a:latin typeface="Calibri" panose="020F0502020204030204" pitchFamily="34" charset="0"/>
                <a:cs typeface="Calibri" panose="020F0502020204030204" pitchFamily="34" charset="0"/>
              </a:rPr>
              <a:t>V souvislosti se zákazem HHC se na trhu již objevily nové </a:t>
            </a:r>
            <a:r>
              <a:rPr lang="cs-CZ" sz="2000" dirty="0" err="1">
                <a:solidFill>
                  <a:schemeClr val="tx1"/>
                </a:solidFill>
                <a:latin typeface="Calibri" panose="020F0502020204030204" pitchFamily="34" charset="0"/>
                <a:cs typeface="Calibri" panose="020F0502020204030204" pitchFamily="34" charset="0"/>
              </a:rPr>
              <a:t>kanabinoidy</a:t>
            </a:r>
            <a:r>
              <a:rPr lang="cs-CZ" sz="2000" dirty="0">
                <a:solidFill>
                  <a:schemeClr val="tx1"/>
                </a:solidFill>
                <a:latin typeface="Calibri" panose="020F0502020204030204" pitchFamily="34" charset="0"/>
                <a:cs typeface="Calibri" panose="020F0502020204030204" pitchFamily="34" charset="0"/>
              </a:rPr>
              <a:t> </a:t>
            </a:r>
          </a:p>
          <a:p>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Některé jsou již zakázané (</a:t>
            </a:r>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HHCP, HHCH, HHCB, HHC-C8, THCH, THCB, THC-C8)</a:t>
            </a:r>
            <a:endParaRPr lang="cs-CZ" sz="2000" dirty="0">
              <a:solidFill>
                <a:schemeClr val="tx1"/>
              </a:solidFill>
              <a:latin typeface="Calibri" panose="020F0502020204030204" pitchFamily="34" charset="0"/>
              <a:cs typeface="Calibri" panose="020F0502020204030204" pitchFamily="34" charset="0"/>
            </a:endParaRPr>
          </a:p>
          <a:p>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Některé zcela nové pod žádný zákaz nespadají – </a:t>
            </a:r>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THC-F1, TH4C</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Máme o nich málo informací, jedná se o nové a neprostudované látky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Obrázek 7">
            <a:extLst>
              <a:ext uri="{FF2B5EF4-FFF2-40B4-BE49-F238E27FC236}">
                <a16:creationId xmlns:a16="http://schemas.microsoft.com/office/drawing/2014/main" id="{E3AE1D43-A9FC-462B-71F5-AA28973260D2}"/>
              </a:ext>
            </a:extLst>
          </p:cNvPr>
          <p:cNvPicPr>
            <a:picLocks noChangeAspect="1"/>
          </p:cNvPicPr>
          <p:nvPr/>
        </p:nvPicPr>
        <p:blipFill>
          <a:blip r:embed="rId3"/>
          <a:stretch>
            <a:fillRect/>
          </a:stretch>
        </p:blipFill>
        <p:spPr>
          <a:xfrm>
            <a:off x="8872055" y="3790886"/>
            <a:ext cx="2954529" cy="2954529"/>
          </a:xfrm>
          <a:prstGeom prst="rect">
            <a:avLst/>
          </a:prstGeom>
        </p:spPr>
      </p:pic>
    </p:spTree>
    <p:extLst>
      <p:ext uri="{BB962C8B-B14F-4D97-AF65-F5344CB8AC3E}">
        <p14:creationId xmlns:p14="http://schemas.microsoft.com/office/powerpoint/2010/main" val="3326100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2749307D-6E33-4200-0D88-347DC6472E0C}"/>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UŽÍVÁNÍ KANABINOIDŮ</a:t>
            </a:r>
          </a:p>
        </p:txBody>
      </p:sp>
      <p:sp>
        <p:nvSpPr>
          <p:cNvPr id="5" name="Zástupný obsah 2">
            <a:extLst>
              <a:ext uri="{FF2B5EF4-FFF2-40B4-BE49-F238E27FC236}">
                <a16:creationId xmlns:a16="http://schemas.microsoft.com/office/drawing/2014/main" id="{98F3F135-9AB2-BED3-A583-77849F18EA7C}"/>
              </a:ext>
            </a:extLst>
          </p:cNvPr>
          <p:cNvSpPr>
            <a:spLocks noGrp="1"/>
          </p:cNvSpPr>
          <p:nvPr>
            <p:ph idx="1"/>
          </p:nvPr>
        </p:nvSpPr>
        <p:spPr>
          <a:xfrm>
            <a:off x="581192" y="1589848"/>
            <a:ext cx="11029615" cy="3678303"/>
          </a:xfrm>
        </p:spPr>
        <p:txBody>
          <a:bodyPr>
            <a:normAutofit/>
          </a:bodyPr>
          <a:lstStyle/>
          <a:p>
            <a:r>
              <a:rPr lang="cs-CZ"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24 – 26 </a:t>
            </a: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cs-CZ" sz="2000" dirty="0">
                <a:solidFill>
                  <a:schemeClr val="tx1"/>
                </a:solidFill>
                <a:latin typeface="Calibri" panose="020F0502020204030204" pitchFamily="34" charset="0"/>
                <a:ea typeface="Calibri" panose="020F0502020204030204" pitchFamily="34" charset="0"/>
                <a:cs typeface="Calibri" panose="020F0502020204030204" pitchFamily="34" charset="0"/>
              </a:rPr>
              <a:t>16 letých studentů v ČR užilo v posledních 12 měsících konopné látky </a:t>
            </a:r>
          </a:p>
          <a:p>
            <a:r>
              <a:rPr lang="cs-CZ" sz="2000" dirty="0">
                <a:solidFill>
                  <a:schemeClr val="tx1"/>
                </a:solidFill>
                <a:effectLst/>
                <a:latin typeface="system-ui"/>
                <a:ea typeface="Calibri" panose="020F0502020204030204" pitchFamily="34" charset="0"/>
                <a:cs typeface="Times New Roman" panose="02020603050405020304" pitchFamily="18" charset="0"/>
              </a:rPr>
              <a:t>V ČR roste „přijatelnost“ konopných drog – </a:t>
            </a:r>
            <a:r>
              <a:rPr lang="cs-CZ" sz="2000" b="1" dirty="0">
                <a:solidFill>
                  <a:schemeClr val="tx1"/>
                </a:solidFill>
                <a:effectLst/>
                <a:latin typeface="system-ui"/>
                <a:ea typeface="Calibri" panose="020F0502020204030204" pitchFamily="34" charset="0"/>
                <a:cs typeface="Times New Roman" panose="02020603050405020304" pitchFamily="18" charset="0"/>
              </a:rPr>
              <a:t>v roce 2022 se zde spotřebovalo cca 17, 7 tuny konopných drog </a:t>
            </a:r>
            <a:endParaRPr lang="cs-CZ" sz="2000" dirty="0">
              <a:solidFill>
                <a:schemeClr val="tx1"/>
              </a:solidFill>
              <a:effectLst/>
              <a:latin typeface="system-ui"/>
              <a:ea typeface="Calibri" panose="020F0502020204030204" pitchFamily="34" charset="0"/>
              <a:cs typeface="Times New Roman" panose="02020603050405020304" pitchFamily="18" charset="0"/>
            </a:endParaRPr>
          </a:p>
          <a:p>
            <a:r>
              <a:rPr lang="cs-CZ" sz="2000" dirty="0">
                <a:solidFill>
                  <a:schemeClr val="tx1"/>
                </a:solidFill>
                <a:latin typeface="system-ui"/>
                <a:ea typeface="Calibri" panose="020F0502020204030204" pitchFamily="34" charset="0"/>
                <a:cs typeface="Times New Roman" panose="02020603050405020304" pitchFamily="18" charset="0"/>
              </a:rPr>
              <a:t>Míra užívání konopí je vyšší mezi muži a v mladších věkových skupinách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ástupný symbol pro zápatí 3">
            <a:extLst>
              <a:ext uri="{FF2B5EF4-FFF2-40B4-BE49-F238E27FC236}">
                <a16:creationId xmlns:a16="http://schemas.microsoft.com/office/drawing/2014/main" id="{99107AE8-B01B-3858-00AC-F4E760059BC5}"/>
              </a:ext>
            </a:extLst>
          </p:cNvPr>
          <p:cNvSpPr>
            <a:spLocks noGrp="1"/>
          </p:cNvSpPr>
          <p:nvPr>
            <p:ph type="ftr" sz="quarter" idx="11"/>
          </p:nvPr>
        </p:nvSpPr>
        <p:spPr>
          <a:xfrm>
            <a:off x="581191" y="6155844"/>
            <a:ext cx="6917210" cy="365125"/>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2"/>
              </a:rPr>
              <a:t>https://www.drogy-info.cz/publikace/vyrocni-zpravy/souhrnna-zprava-o-zavislostech-v-ceske-republice-2023/</a:t>
            </a:r>
            <a:r>
              <a:rPr lang="cs-CZ" sz="1400" cap="none" dirty="0">
                <a:solidFill>
                  <a:schemeClr val="tx1"/>
                </a:solidFill>
                <a:latin typeface="Calibri" panose="020F0502020204030204" pitchFamily="34" charset="0"/>
                <a:cs typeface="Calibri" panose="020F0502020204030204" pitchFamily="34" charset="0"/>
              </a:rPr>
              <a:t> </a:t>
            </a:r>
          </a:p>
        </p:txBody>
      </p:sp>
      <p:pic>
        <p:nvPicPr>
          <p:cNvPr id="3" name="Obrázek 2" descr="Obsah obrázku rostlina&#10;&#10;Popis byl vytvořen automaticky s nízkou mírou spolehlivosti">
            <a:extLst>
              <a:ext uri="{FF2B5EF4-FFF2-40B4-BE49-F238E27FC236}">
                <a16:creationId xmlns:a16="http://schemas.microsoft.com/office/drawing/2014/main" id="{0C67824A-F125-6258-7452-E8345BA33439}"/>
              </a:ext>
            </a:extLst>
          </p:cNvPr>
          <p:cNvPicPr>
            <a:picLocks noChangeAspect="1"/>
          </p:cNvPicPr>
          <p:nvPr/>
        </p:nvPicPr>
        <p:blipFill>
          <a:blip r:embed="rId3"/>
          <a:stretch>
            <a:fillRect/>
          </a:stretch>
        </p:blipFill>
        <p:spPr>
          <a:xfrm>
            <a:off x="8246225" y="4870312"/>
            <a:ext cx="3364582" cy="1682291"/>
          </a:xfrm>
          <a:prstGeom prst="rect">
            <a:avLst/>
          </a:prstGeom>
        </p:spPr>
      </p:pic>
    </p:spTree>
    <p:extLst>
      <p:ext uri="{BB962C8B-B14F-4D97-AF65-F5344CB8AC3E}">
        <p14:creationId xmlns:p14="http://schemas.microsoft.com/office/powerpoint/2010/main" val="3095368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16526A7C-D92A-3FED-837F-609D6936E789}"/>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KONOPÍ A Legislativa</a:t>
            </a:r>
          </a:p>
        </p:txBody>
      </p:sp>
      <p:sp>
        <p:nvSpPr>
          <p:cNvPr id="5" name="Zástupný obsah 2">
            <a:extLst>
              <a:ext uri="{FF2B5EF4-FFF2-40B4-BE49-F238E27FC236}">
                <a16:creationId xmlns:a16="http://schemas.microsoft.com/office/drawing/2014/main" id="{4B7AD4EB-CF61-8759-1AF2-EEEAD1C5330E}"/>
              </a:ext>
            </a:extLst>
          </p:cNvPr>
          <p:cNvSpPr>
            <a:spLocks noGrp="1"/>
          </p:cNvSpPr>
          <p:nvPr>
            <p:ph idx="1"/>
          </p:nvPr>
        </p:nvSpPr>
        <p:spPr>
          <a:xfrm>
            <a:off x="581192" y="2064633"/>
            <a:ext cx="11029615" cy="1839152"/>
          </a:xfrm>
        </p:spPr>
        <p:txBody>
          <a:bodyPr>
            <a:normAutofit/>
          </a:bodyPr>
          <a:lstStyle/>
          <a:p>
            <a:r>
              <a:rPr lang="cs-CZ" sz="2000" dirty="0">
                <a:solidFill>
                  <a:schemeClr val="tx1"/>
                </a:solidFill>
                <a:latin typeface="Calibri" panose="020F0502020204030204" pitchFamily="34" charset="0"/>
                <a:ea typeface="Calibri" panose="020F0502020204030204" pitchFamily="34" charset="0"/>
                <a:cs typeface="Calibri" panose="020F0502020204030204" pitchFamily="34" charset="0"/>
              </a:rPr>
              <a:t>Od 1. 1. 2026 bude platit novela trestního zákoníku </a:t>
            </a:r>
          </a:p>
          <a:p>
            <a:r>
              <a:rPr lang="cs-CZ" sz="2000" dirty="0">
                <a:solidFill>
                  <a:schemeClr val="tx1"/>
                </a:solidFill>
                <a:latin typeface="Calibri" panose="020F0502020204030204" pitchFamily="34" charset="0"/>
                <a:ea typeface="Calibri" panose="020F0502020204030204" pitchFamily="34" charset="0"/>
                <a:cs typeface="Calibri" panose="020F0502020204030204" pitchFamily="34" charset="0"/>
              </a:rPr>
              <a:t>Prodej zůstává vždy trestným činem</a:t>
            </a:r>
          </a:p>
          <a:p>
            <a:r>
              <a:rPr lang="cs-CZ"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Nová prav</a:t>
            </a: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idla (pro osoby od 21 let):</a:t>
            </a:r>
          </a:p>
          <a:p>
            <a:pPr marL="324000" lvl="1" indent="0">
              <a:buNone/>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7F216A74-6286-70B4-797C-8FAE840CE85B}"/>
              </a:ext>
            </a:extLst>
          </p:cNvPr>
          <p:cNvSpPr txBox="1"/>
          <p:nvPr/>
        </p:nvSpPr>
        <p:spPr>
          <a:xfrm>
            <a:off x="581192" y="3831085"/>
            <a:ext cx="3675185" cy="1631216"/>
          </a:xfrm>
          <a:prstGeom prst="rect">
            <a:avLst/>
          </a:prstGeom>
          <a:noFill/>
        </p:spPr>
        <p:txBody>
          <a:bodyPr wrap="square" rtlCol="0">
            <a:spAutoFit/>
          </a:bodyPr>
          <a:lstStyle/>
          <a:p>
            <a:r>
              <a:rPr lang="cs-CZ" sz="2000" b="1" u="sng" dirty="0">
                <a:latin typeface="Calibri" panose="020F0502020204030204" pitchFamily="34" charset="0"/>
                <a:cs typeface="Calibri" panose="020F0502020204030204" pitchFamily="34" charset="0"/>
              </a:rPr>
              <a:t>PĚSTOVÁNÍ KONOPÍ</a:t>
            </a:r>
          </a:p>
          <a:p>
            <a:endParaRPr lang="cs-CZ"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1 – 3 rostliny: Legální </a:t>
            </a:r>
          </a:p>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4 – 5 rostlin: Přestupek </a:t>
            </a:r>
          </a:p>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6 a více rostlin: Trestný čin</a:t>
            </a:r>
          </a:p>
        </p:txBody>
      </p:sp>
      <p:sp>
        <p:nvSpPr>
          <p:cNvPr id="7" name="TextovéPole 6">
            <a:extLst>
              <a:ext uri="{FF2B5EF4-FFF2-40B4-BE49-F238E27FC236}">
                <a16:creationId xmlns:a16="http://schemas.microsoft.com/office/drawing/2014/main" id="{0D9E6E2B-DAA7-DEA0-93E5-44B7B7D8DBF8}"/>
              </a:ext>
            </a:extLst>
          </p:cNvPr>
          <p:cNvSpPr txBox="1"/>
          <p:nvPr/>
        </p:nvSpPr>
        <p:spPr>
          <a:xfrm>
            <a:off x="4364364" y="3831085"/>
            <a:ext cx="3675185" cy="1631216"/>
          </a:xfrm>
          <a:prstGeom prst="rect">
            <a:avLst/>
          </a:prstGeom>
          <a:noFill/>
        </p:spPr>
        <p:txBody>
          <a:bodyPr wrap="square" rtlCol="0">
            <a:spAutoFit/>
          </a:bodyPr>
          <a:lstStyle/>
          <a:p>
            <a:r>
              <a:rPr lang="cs-CZ" sz="2000" b="1" u="sng" dirty="0">
                <a:latin typeface="Calibri" panose="020F0502020204030204" pitchFamily="34" charset="0"/>
                <a:cs typeface="Calibri" panose="020F0502020204030204" pitchFamily="34" charset="0"/>
              </a:rPr>
              <a:t>DRŽENÍ SUŠINY DOMA</a:t>
            </a:r>
          </a:p>
          <a:p>
            <a:endParaRPr lang="cs-CZ"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Do 100 g: Legální</a:t>
            </a:r>
          </a:p>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101 – 200 g: Přestupek </a:t>
            </a:r>
          </a:p>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Nad 200 g: Trestný čin</a:t>
            </a:r>
          </a:p>
        </p:txBody>
      </p:sp>
      <p:sp>
        <p:nvSpPr>
          <p:cNvPr id="8" name="TextovéPole 7">
            <a:extLst>
              <a:ext uri="{FF2B5EF4-FFF2-40B4-BE49-F238E27FC236}">
                <a16:creationId xmlns:a16="http://schemas.microsoft.com/office/drawing/2014/main" id="{AB6D20CC-AADC-F972-145F-1C6A150B0742}"/>
              </a:ext>
            </a:extLst>
          </p:cNvPr>
          <p:cNvSpPr txBox="1"/>
          <p:nvPr/>
        </p:nvSpPr>
        <p:spPr>
          <a:xfrm>
            <a:off x="7883659" y="3831085"/>
            <a:ext cx="3675185" cy="1631216"/>
          </a:xfrm>
          <a:prstGeom prst="rect">
            <a:avLst/>
          </a:prstGeom>
          <a:noFill/>
        </p:spPr>
        <p:txBody>
          <a:bodyPr wrap="square" rtlCol="0">
            <a:spAutoFit/>
          </a:bodyPr>
          <a:lstStyle/>
          <a:p>
            <a:r>
              <a:rPr lang="cs-CZ" sz="2000" b="1" u="sng" dirty="0">
                <a:latin typeface="Calibri" panose="020F0502020204030204" pitchFamily="34" charset="0"/>
                <a:cs typeface="Calibri" panose="020F0502020204030204" pitchFamily="34" charset="0"/>
              </a:rPr>
              <a:t>DRŽENÍ SUŠINY NA VEŘEJNOSTI</a:t>
            </a:r>
          </a:p>
          <a:p>
            <a:endParaRPr lang="cs-CZ"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Do 25 g: Legální</a:t>
            </a:r>
          </a:p>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26 – 50 g: Přestupek </a:t>
            </a:r>
          </a:p>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Nad 50 g: Trestný čin</a:t>
            </a:r>
          </a:p>
        </p:txBody>
      </p:sp>
      <p:pic>
        <p:nvPicPr>
          <p:cNvPr id="2" name="Obrázek 1">
            <a:extLst>
              <a:ext uri="{FF2B5EF4-FFF2-40B4-BE49-F238E27FC236}">
                <a16:creationId xmlns:a16="http://schemas.microsoft.com/office/drawing/2014/main" id="{484E321F-F9C1-B351-F282-A4927255E64B}"/>
              </a:ext>
            </a:extLst>
          </p:cNvPr>
          <p:cNvPicPr>
            <a:picLocks noChangeAspect="1"/>
          </p:cNvPicPr>
          <p:nvPr/>
        </p:nvPicPr>
        <p:blipFill>
          <a:blip r:embed="rId3"/>
          <a:stretch>
            <a:fillRect/>
          </a:stretch>
        </p:blipFill>
        <p:spPr>
          <a:xfrm>
            <a:off x="10339112" y="4411718"/>
            <a:ext cx="1852888" cy="2448750"/>
          </a:xfrm>
          <a:prstGeom prst="rect">
            <a:avLst/>
          </a:prstGeom>
        </p:spPr>
      </p:pic>
      <p:sp>
        <p:nvSpPr>
          <p:cNvPr id="3" name="Zástupný symbol pro zápatí 3">
            <a:extLst>
              <a:ext uri="{FF2B5EF4-FFF2-40B4-BE49-F238E27FC236}">
                <a16:creationId xmlns:a16="http://schemas.microsoft.com/office/drawing/2014/main" id="{F6DA0974-C5BE-F52D-1091-165B177A4F3C}"/>
              </a:ext>
            </a:extLst>
          </p:cNvPr>
          <p:cNvSpPr>
            <a:spLocks noGrp="1"/>
          </p:cNvSpPr>
          <p:nvPr>
            <p:ph type="ftr" sz="quarter" idx="11"/>
          </p:nvPr>
        </p:nvSpPr>
        <p:spPr>
          <a:xfrm>
            <a:off x="581192" y="5973282"/>
            <a:ext cx="8306134" cy="347308"/>
          </a:xfrm>
        </p:spPr>
        <p:txBody>
          <a:bodyPr/>
          <a:lstStyle/>
          <a:p>
            <a:r>
              <a:rPr lang="cs-CZ" sz="1400" cap="none" dirty="0">
                <a:solidFill>
                  <a:schemeClr val="tx1"/>
                </a:solidFill>
                <a:latin typeface="Calibri" panose="020F0502020204030204" pitchFamily="34" charset="0"/>
                <a:cs typeface="Calibri" panose="020F0502020204030204" pitchFamily="34" charset="0"/>
              </a:rPr>
              <a:t>Zdroj: </a:t>
            </a:r>
            <a:r>
              <a:rPr lang="cs-CZ" sz="1400" cap="none" dirty="0">
                <a:solidFill>
                  <a:schemeClr val="tx1"/>
                </a:solidFill>
                <a:latin typeface="Calibri" panose="020F0502020204030204" pitchFamily="34" charset="0"/>
                <a:cs typeface="Calibri" panose="020F0502020204030204" pitchFamily="34" charset="0"/>
                <a:hlinkClick r:id="rId4"/>
              </a:rPr>
              <a:t>https://cesky.radio.cz/dekriminalizace-konopi-v-cesku-pestovani-tri-rostlin-bude-povoleno-8857523</a:t>
            </a:r>
            <a:r>
              <a:rPr lang="cs-CZ" sz="1400" cap="none"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35813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51E0E99D-C617-0E2E-92BC-0EB4AD6519DF}"/>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MUSCIMOL</a:t>
            </a:r>
          </a:p>
        </p:txBody>
      </p:sp>
      <p:sp>
        <p:nvSpPr>
          <p:cNvPr id="5" name="Zástupný obsah 2">
            <a:extLst>
              <a:ext uri="{FF2B5EF4-FFF2-40B4-BE49-F238E27FC236}">
                <a16:creationId xmlns:a16="http://schemas.microsoft.com/office/drawing/2014/main" id="{8A701383-93D0-06ED-DF09-87A8E3905437}"/>
              </a:ext>
            </a:extLst>
          </p:cNvPr>
          <p:cNvSpPr>
            <a:spLocks noGrp="1"/>
          </p:cNvSpPr>
          <p:nvPr>
            <p:ph idx="1"/>
          </p:nvPr>
        </p:nvSpPr>
        <p:spPr>
          <a:xfrm>
            <a:off x="581192" y="2972990"/>
            <a:ext cx="11029615" cy="3678303"/>
          </a:xfrm>
        </p:spPr>
        <p:txBody>
          <a:bodyPr>
            <a:normAutofit fontScale="92500" lnSpcReduction="20000"/>
          </a:bodyPr>
          <a:lstStyle/>
          <a:p>
            <a:r>
              <a:rPr lang="cs-CZ" sz="2200" dirty="0">
                <a:solidFill>
                  <a:schemeClr val="tx1"/>
                </a:solidFill>
                <a:latin typeface="Calibri" panose="020F0502020204030204" pitchFamily="34" charset="0"/>
                <a:cs typeface="Calibri" panose="020F0502020204030204" pitchFamily="34" charset="0"/>
              </a:rPr>
              <a:t>Psychoaktivní látka obsažená v muchomůrce červené, silně halucinogenní </a:t>
            </a:r>
          </a:p>
          <a:p>
            <a:r>
              <a:rPr lang="cs-CZ"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Momentálně dostupné ve formě bonbonů – sběratelský předmět </a:t>
            </a:r>
            <a:endParaRPr lang="cs-CZ" sz="2200" dirty="0">
              <a:solidFill>
                <a:schemeClr val="tx1"/>
              </a:solidFill>
              <a:latin typeface="Calibri" panose="020F0502020204030204" pitchFamily="34" charset="0"/>
              <a:cs typeface="Calibri" panose="020F0502020204030204" pitchFamily="34" charset="0"/>
            </a:endParaRPr>
          </a:p>
          <a:p>
            <a:r>
              <a:rPr lang="cs-CZ" sz="2200" b="1" dirty="0">
                <a:solidFill>
                  <a:schemeClr val="tx1"/>
                </a:solidFill>
                <a:latin typeface="Calibri" panose="020F0502020204030204" pitchFamily="34" charset="0"/>
                <a:cs typeface="Calibri" panose="020F0502020204030204" pitchFamily="34" charset="0"/>
              </a:rPr>
              <a:t>Účinky: </a:t>
            </a:r>
          </a:p>
          <a:p>
            <a:pPr lvl="1"/>
            <a:r>
              <a:rPr lang="cs-CZ" sz="2200" dirty="0">
                <a:solidFill>
                  <a:schemeClr val="tx1"/>
                </a:solidFill>
                <a:latin typeface="Calibri" panose="020F0502020204030204" pitchFamily="34" charset="0"/>
                <a:cs typeface="Calibri" panose="020F0502020204030204" pitchFamily="34" charset="0"/>
              </a:rPr>
              <a:t>Změny smyslového vnímání, halucinace, euforie, změněný stav vědomí </a:t>
            </a:r>
          </a:p>
          <a:p>
            <a:pPr lvl="1"/>
            <a:r>
              <a:rPr lang="cs-CZ" sz="2200" dirty="0">
                <a:solidFill>
                  <a:schemeClr val="tx1"/>
                </a:solidFill>
                <a:latin typeface="Calibri" panose="020F0502020204030204" pitchFamily="34" charset="0"/>
                <a:cs typeface="Calibri" panose="020F0502020204030204" pitchFamily="34" charset="0"/>
              </a:rPr>
              <a:t>Mohou nastat velmi vážné halucinace</a:t>
            </a:r>
          </a:p>
          <a:p>
            <a:pPr lvl="1"/>
            <a:r>
              <a:rPr lang="cs-CZ" sz="2200" dirty="0">
                <a:solidFill>
                  <a:schemeClr val="tx1"/>
                </a:solidFill>
                <a:latin typeface="Calibri" panose="020F0502020204030204" pitchFamily="34" charset="0"/>
                <a:cs typeface="Calibri" panose="020F0502020204030204" pitchFamily="34" charset="0"/>
              </a:rPr>
              <a:t>Zmatenost, nevolnost, zvracení, závratě</a:t>
            </a:r>
          </a:p>
          <a:p>
            <a:pPr lvl="1"/>
            <a:r>
              <a:rPr lang="cs-CZ"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Předávkování může být velmi nebezpečné a ohrožující na životě – komatózní stavy, selhání dýchání </a:t>
            </a:r>
            <a:endParaRPr lang="cs-CZ" sz="2200" dirty="0">
              <a:solidFill>
                <a:schemeClr val="tx1"/>
              </a:solidFill>
              <a:latin typeface="Calibri" panose="020F0502020204030204" pitchFamily="34" charset="0"/>
              <a:cs typeface="Calibri" panose="020F0502020204030204" pitchFamily="34" charset="0"/>
            </a:endParaRPr>
          </a:p>
          <a:p>
            <a:pPr marL="0" indent="0">
              <a:buNone/>
            </a:pPr>
            <a:br>
              <a:rPr lang="cs-CZ" sz="3200" dirty="0">
                <a:solidFill>
                  <a:schemeClr val="tx1"/>
                </a:solidFill>
                <a:latin typeface="Calibri" panose="020F0502020204030204" pitchFamily="34" charset="0"/>
                <a:cs typeface="Calibri" panose="020F0502020204030204" pitchFamily="34" charset="0"/>
              </a:rPr>
            </a:br>
            <a:br>
              <a:rPr lang="cs-CZ" sz="1800" dirty="0">
                <a:solidFill>
                  <a:schemeClr val="tx1"/>
                </a:solidFill>
                <a:latin typeface="Calibri" panose="020F0502020204030204" pitchFamily="34" charset="0"/>
                <a:cs typeface="Calibri" panose="020F0502020204030204" pitchFamily="34" charset="0"/>
              </a:rPr>
            </a:br>
            <a:endParaRPr lang="cs-CZ" sz="1800" dirty="0">
              <a:solidFill>
                <a:schemeClr val="tx1"/>
              </a:solidFill>
              <a:latin typeface="Calibri" panose="020F0502020204030204" pitchFamily="34" charset="0"/>
              <a:cs typeface="Calibri" panose="020F0502020204030204" pitchFamily="34" charset="0"/>
            </a:endParaRPr>
          </a:p>
          <a:p>
            <a:pPr marL="324000" lvl="1" indent="0">
              <a:buNone/>
            </a:pPr>
            <a:endParaRPr lang="cs-CZ" sz="1800" dirty="0">
              <a:solidFill>
                <a:schemeClr val="tx1"/>
              </a:solidFill>
              <a:latin typeface="Calibri" panose="020F0502020204030204" pitchFamily="34" charset="0"/>
              <a:cs typeface="Calibri" panose="020F0502020204030204" pitchFamily="34" charset="0"/>
            </a:endParaRPr>
          </a:p>
          <a:p>
            <a:pPr marL="324000" lvl="1" indent="0">
              <a:buNone/>
            </a:pPr>
            <a:endParaRPr lang="cs-CZ" sz="1800" dirty="0">
              <a:solidFill>
                <a:schemeClr val="tx1"/>
              </a:solidFill>
              <a:latin typeface="Calibri" panose="020F0502020204030204" pitchFamily="34" charset="0"/>
              <a:cs typeface="Calibri" panose="020F0502020204030204" pitchFamily="34" charset="0"/>
            </a:endParaRPr>
          </a:p>
          <a:p>
            <a:pPr lvl="1"/>
            <a:endParaRPr lang="cs-CZ" sz="1800" dirty="0">
              <a:solidFill>
                <a:schemeClr val="tx1"/>
              </a:solidFill>
              <a:latin typeface="Calibri" panose="020F0502020204030204" pitchFamily="34" charset="0"/>
              <a:cs typeface="Calibri" panose="020F0502020204030204" pitchFamily="34" charset="0"/>
            </a:endParaRPr>
          </a:p>
          <a:p>
            <a:endParaRPr lang="cs-CZ" sz="2000" dirty="0">
              <a:solidFill>
                <a:schemeClr val="tx1"/>
              </a:solidFill>
              <a:latin typeface="Calibri" panose="020F0502020204030204" pitchFamily="34" charset="0"/>
              <a:cs typeface="Calibri" panose="020F0502020204030204" pitchFamily="34" charset="0"/>
            </a:endParaRPr>
          </a:p>
        </p:txBody>
      </p:sp>
      <p:sp>
        <p:nvSpPr>
          <p:cNvPr id="6" name="Zástupný symbol pro zápatí 3">
            <a:extLst>
              <a:ext uri="{FF2B5EF4-FFF2-40B4-BE49-F238E27FC236}">
                <a16:creationId xmlns:a16="http://schemas.microsoft.com/office/drawing/2014/main" id="{4B245C63-9E94-79FC-DC61-5154B3948CB7}"/>
              </a:ext>
            </a:extLst>
          </p:cNvPr>
          <p:cNvSpPr>
            <a:spLocks noGrp="1"/>
          </p:cNvSpPr>
          <p:nvPr>
            <p:ph type="ftr" sz="quarter" idx="11"/>
          </p:nvPr>
        </p:nvSpPr>
        <p:spPr>
          <a:xfrm>
            <a:off x="581192" y="5973281"/>
            <a:ext cx="6917210" cy="365125"/>
          </a:xfrm>
        </p:spPr>
        <p:txBody>
          <a:bodyPr/>
          <a:lstStyle/>
          <a:p>
            <a:r>
              <a:rPr lang="cs-CZ" sz="1400" cap="none" dirty="0">
                <a:solidFill>
                  <a:schemeClr val="tx1"/>
                </a:solidFill>
                <a:latin typeface="Calibri" panose="020F0502020204030204" pitchFamily="34" charset="0"/>
                <a:cs typeface="Calibri" panose="020F0502020204030204" pitchFamily="34" charset="0"/>
              </a:rPr>
              <a:t>Zdroj: </a:t>
            </a:r>
            <a:r>
              <a:rPr lang="cs-CZ" sz="1400" cap="none" dirty="0">
                <a:solidFill>
                  <a:schemeClr val="tx1"/>
                </a:solidFill>
                <a:latin typeface="Calibri" panose="020F0502020204030204" pitchFamily="34" charset="0"/>
                <a:cs typeface="Calibri" panose="020F0502020204030204" pitchFamily="34" charset="0"/>
                <a:hlinkClick r:id="rId3"/>
              </a:rPr>
              <a:t>https://www.stickygarden.cz/blog/muscimol-ucinky-a-predavkovani/</a:t>
            </a:r>
            <a:r>
              <a:rPr lang="cs-CZ" sz="1400" cap="none"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4686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6">
            <a:extLst>
              <a:ext uri="{FF2B5EF4-FFF2-40B4-BE49-F238E27FC236}">
                <a16:creationId xmlns:a16="http://schemas.microsoft.com/office/drawing/2014/main" id="{28B06089-3D80-EA0E-C246-041F71CECE10}"/>
              </a:ext>
            </a:extLst>
          </p:cNvPr>
          <p:cNvPicPr/>
          <p:nvPr/>
        </p:nvPicPr>
        <p:blipFill>
          <a:blip r:embed="rId2" cstate="print"/>
          <a:stretch>
            <a:fillRect/>
          </a:stretch>
        </p:blipFill>
        <p:spPr>
          <a:xfrm>
            <a:off x="9949911" y="4697325"/>
            <a:ext cx="2107770" cy="2091381"/>
          </a:xfrm>
          <a:prstGeom prst="rect">
            <a:avLst/>
          </a:prstGeom>
        </p:spPr>
      </p:pic>
      <p:sp>
        <p:nvSpPr>
          <p:cNvPr id="2" name="Nadpis 1">
            <a:extLst>
              <a:ext uri="{FF2B5EF4-FFF2-40B4-BE49-F238E27FC236}">
                <a16:creationId xmlns:a16="http://schemas.microsoft.com/office/drawing/2014/main" id="{6E4F6877-10EF-C96E-D398-AAF565DA00C7}"/>
              </a:ext>
            </a:extLst>
          </p:cNvPr>
          <p:cNvSpPr>
            <a:spLocks noGrp="1"/>
          </p:cNvSpPr>
          <p:nvPr>
            <p:ph type="title"/>
          </p:nvPr>
        </p:nvSpPr>
        <p:spPr/>
        <p:txBody>
          <a:bodyPr>
            <a:normAutofit/>
          </a:bodyPr>
          <a:lstStyle/>
          <a:p>
            <a:pPr algn="ctr"/>
            <a:r>
              <a:rPr lang="cs-CZ" sz="4500" b="1" dirty="0">
                <a:latin typeface="Calibri" panose="020F0502020204030204" pitchFamily="34" charset="0"/>
                <a:cs typeface="Calibri" panose="020F0502020204030204" pitchFamily="34" charset="0"/>
              </a:rPr>
              <a:t>ELEKTRONICKÉ </a:t>
            </a:r>
            <a:r>
              <a:rPr lang="cs-CZ" sz="4500" b="1" dirty="0" err="1">
                <a:latin typeface="Calibri" panose="020F0502020204030204" pitchFamily="34" charset="0"/>
                <a:cs typeface="Calibri" panose="020F0502020204030204" pitchFamily="34" charset="0"/>
              </a:rPr>
              <a:t>CIGARETy</a:t>
            </a:r>
            <a:r>
              <a:rPr lang="cs-CZ" sz="4500" b="1" dirty="0">
                <a:latin typeface="Calibri" panose="020F0502020204030204" pitchFamily="34" charset="0"/>
                <a:cs typeface="Calibri" panose="020F0502020204030204" pitchFamily="34" charset="0"/>
              </a:rPr>
              <a:t> </a:t>
            </a:r>
          </a:p>
        </p:txBody>
      </p:sp>
      <p:sp>
        <p:nvSpPr>
          <p:cNvPr id="3" name="Zástupný obsah 2">
            <a:extLst>
              <a:ext uri="{FF2B5EF4-FFF2-40B4-BE49-F238E27FC236}">
                <a16:creationId xmlns:a16="http://schemas.microsoft.com/office/drawing/2014/main" id="{57651658-F82B-2A4F-C30C-CF6C54F0F2ED}"/>
              </a:ext>
            </a:extLst>
          </p:cNvPr>
          <p:cNvSpPr>
            <a:spLocks noGrp="1"/>
          </p:cNvSpPr>
          <p:nvPr>
            <p:ph idx="1"/>
          </p:nvPr>
        </p:nvSpPr>
        <p:spPr>
          <a:xfrm>
            <a:off x="581191" y="2201258"/>
            <a:ext cx="11029615" cy="2940787"/>
          </a:xfrm>
        </p:spPr>
        <p:txBody>
          <a:bodyPr>
            <a:noAutofit/>
          </a:bodyPr>
          <a:lstStyle/>
          <a:p>
            <a:r>
              <a:rPr lang="cs-CZ" sz="2000" b="1" dirty="0">
                <a:solidFill>
                  <a:schemeClr val="tx1"/>
                </a:solidFill>
                <a:latin typeface="Calibri" panose="020F0502020204030204" pitchFamily="34" charset="0"/>
                <a:cs typeface="Calibri" panose="020F0502020204030204" pitchFamily="34" charset="0"/>
              </a:rPr>
              <a:t>Co je elektronická cigareta?</a:t>
            </a:r>
          </a:p>
          <a:p>
            <a:pPr lvl="1"/>
            <a:r>
              <a:rPr lang="cs-CZ" sz="2000" dirty="0">
                <a:solidFill>
                  <a:schemeClr val="tx1"/>
                </a:solidFill>
                <a:latin typeface="Calibri" panose="020F0502020204030204" pitchFamily="34" charset="0"/>
                <a:cs typeface="Calibri" panose="020F0502020204030204" pitchFamily="34" charset="0"/>
              </a:rPr>
              <a:t>Elektronické zařízení na inhalování aerosolu připomínajícího kouř </a:t>
            </a:r>
          </a:p>
          <a:p>
            <a:pPr lvl="1"/>
            <a:r>
              <a:rPr lang="cs-CZ" sz="2000" dirty="0">
                <a:solidFill>
                  <a:schemeClr val="tx1"/>
                </a:solidFill>
                <a:latin typeface="Calibri" panose="020F0502020204030204" pitchFamily="34" charset="0"/>
                <a:cs typeface="Calibri" panose="020F0502020204030204" pitchFamily="34" charset="0"/>
              </a:rPr>
              <a:t>Slangově </a:t>
            </a:r>
            <a:r>
              <a:rPr lang="cs-CZ" sz="2000" dirty="0" err="1">
                <a:solidFill>
                  <a:schemeClr val="tx1"/>
                </a:solidFill>
                <a:latin typeface="Calibri" panose="020F0502020204030204" pitchFamily="34" charset="0"/>
                <a:cs typeface="Calibri" panose="020F0502020204030204" pitchFamily="34" charset="0"/>
              </a:rPr>
              <a:t>vapo</a:t>
            </a:r>
            <a:r>
              <a:rPr lang="cs-CZ" sz="2000" dirty="0">
                <a:solidFill>
                  <a:schemeClr val="tx1"/>
                </a:solidFill>
                <a:latin typeface="Calibri" panose="020F0502020204030204" pitchFamily="34" charset="0"/>
                <a:cs typeface="Calibri" panose="020F0502020204030204" pitchFamily="34" charset="0"/>
              </a:rPr>
              <a:t>, </a:t>
            </a:r>
            <a:r>
              <a:rPr lang="cs-CZ" sz="2000" dirty="0" err="1">
                <a:solidFill>
                  <a:schemeClr val="tx1"/>
                </a:solidFill>
                <a:latin typeface="Calibri" panose="020F0502020204030204" pitchFamily="34" charset="0"/>
                <a:cs typeface="Calibri" panose="020F0502020204030204" pitchFamily="34" charset="0"/>
              </a:rPr>
              <a:t>vape</a:t>
            </a:r>
            <a:r>
              <a:rPr lang="cs-CZ" sz="2000" dirty="0">
                <a:solidFill>
                  <a:schemeClr val="tx1"/>
                </a:solidFill>
                <a:latin typeface="Calibri" panose="020F0502020204030204" pitchFamily="34" charset="0"/>
                <a:cs typeface="Calibri" panose="020F0502020204030204" pitchFamily="34" charset="0"/>
              </a:rPr>
              <a:t>, </a:t>
            </a:r>
            <a:r>
              <a:rPr lang="cs-CZ" sz="2000" dirty="0" err="1">
                <a:solidFill>
                  <a:schemeClr val="tx1"/>
                </a:solidFill>
                <a:latin typeface="Calibri" panose="020F0502020204030204" pitchFamily="34" charset="0"/>
                <a:cs typeface="Calibri" panose="020F0502020204030204" pitchFamily="34" charset="0"/>
              </a:rPr>
              <a:t>vapka</a:t>
            </a:r>
            <a:r>
              <a:rPr lang="cs-CZ" sz="2000" dirty="0">
                <a:solidFill>
                  <a:schemeClr val="tx1"/>
                </a:solidFill>
                <a:latin typeface="Calibri" panose="020F0502020204030204" pitchFamily="34" charset="0"/>
                <a:cs typeface="Calibri" panose="020F0502020204030204" pitchFamily="34" charset="0"/>
              </a:rPr>
              <a:t>, </a:t>
            </a:r>
            <a:r>
              <a:rPr lang="cs-CZ" sz="2000" dirty="0" err="1">
                <a:solidFill>
                  <a:schemeClr val="tx1"/>
                </a:solidFill>
                <a:latin typeface="Calibri" panose="020F0502020204030204" pitchFamily="34" charset="0"/>
                <a:cs typeface="Calibri" panose="020F0502020204030204" pitchFamily="34" charset="0"/>
              </a:rPr>
              <a:t>vapík</a:t>
            </a:r>
            <a:r>
              <a:rPr lang="cs-CZ" sz="2000" dirty="0">
                <a:solidFill>
                  <a:schemeClr val="tx1"/>
                </a:solidFill>
                <a:latin typeface="Calibri" panose="020F0502020204030204" pitchFamily="34" charset="0"/>
                <a:cs typeface="Calibri" panose="020F0502020204030204" pitchFamily="34" charset="0"/>
              </a:rPr>
              <a:t>, elektronka </a:t>
            </a:r>
          </a:p>
          <a:p>
            <a:r>
              <a:rPr lang="cs-CZ" sz="2000" b="1" dirty="0">
                <a:solidFill>
                  <a:schemeClr val="tx1"/>
                </a:solidFill>
                <a:latin typeface="Calibri" panose="020F0502020204030204" pitchFamily="34" charset="0"/>
                <a:cs typeface="Calibri" panose="020F0502020204030204" pitchFamily="34" charset="0"/>
              </a:rPr>
              <a:t>Princip vaporizace tekutiny (e-</a:t>
            </a:r>
            <a:r>
              <a:rPr lang="cs-CZ" sz="2000" b="1" dirty="0" err="1">
                <a:solidFill>
                  <a:schemeClr val="tx1"/>
                </a:solidFill>
                <a:latin typeface="Calibri" panose="020F0502020204030204" pitchFamily="34" charset="0"/>
                <a:cs typeface="Calibri" panose="020F0502020204030204" pitchFamily="34" charset="0"/>
              </a:rPr>
              <a:t>liquid</a:t>
            </a:r>
            <a:r>
              <a:rPr lang="cs-CZ" sz="2000" b="1" dirty="0">
                <a:solidFill>
                  <a:schemeClr val="tx1"/>
                </a:solidFill>
                <a:latin typeface="Calibri" panose="020F0502020204030204" pitchFamily="34" charset="0"/>
                <a:cs typeface="Calibri" panose="020F0502020204030204" pitchFamily="34" charset="0"/>
              </a:rPr>
              <a:t>) pomocí žhavící spirálky za teploty 100 – 250 °C</a:t>
            </a:r>
          </a:p>
          <a:p>
            <a:r>
              <a:rPr lang="cs-CZ" sz="2000" b="1" dirty="0">
                <a:solidFill>
                  <a:schemeClr val="tx1"/>
                </a:solidFill>
                <a:latin typeface="Calibri" panose="020F0502020204030204" pitchFamily="34" charset="0"/>
                <a:cs typeface="Calibri" panose="020F0502020204030204" pitchFamily="34" charset="0"/>
              </a:rPr>
              <a:t>E-</a:t>
            </a:r>
            <a:r>
              <a:rPr lang="cs-CZ" sz="2000" b="1" dirty="0" err="1">
                <a:solidFill>
                  <a:schemeClr val="tx1"/>
                </a:solidFill>
                <a:latin typeface="Calibri" panose="020F0502020204030204" pitchFamily="34" charset="0"/>
                <a:cs typeface="Calibri" panose="020F0502020204030204" pitchFamily="34" charset="0"/>
              </a:rPr>
              <a:t>liquid</a:t>
            </a:r>
            <a:r>
              <a:rPr lang="cs-CZ" sz="2000" b="1" dirty="0">
                <a:solidFill>
                  <a:schemeClr val="tx1"/>
                </a:solidFill>
                <a:latin typeface="Calibri" panose="020F0502020204030204" pitchFamily="34" charset="0"/>
                <a:cs typeface="Calibri" panose="020F0502020204030204" pitchFamily="34" charset="0"/>
              </a:rPr>
              <a:t> </a:t>
            </a:r>
            <a:r>
              <a:rPr lang="cs-CZ" sz="2000" b="1" dirty="0">
                <a:solidFill>
                  <a:schemeClr val="tx1"/>
                </a:solidFill>
                <a:latin typeface="Calibri" panose="020F0502020204030204" pitchFamily="34" charset="0"/>
                <a:cs typeface="Calibri" panose="020F0502020204030204" pitchFamily="34" charset="0"/>
                <a:sym typeface="Wingdings" pitchFamily="2" charset="2"/>
              </a:rPr>
              <a:t> </a:t>
            </a:r>
            <a:r>
              <a:rPr lang="cs-CZ" sz="2000" dirty="0">
                <a:solidFill>
                  <a:schemeClr val="tx1"/>
                </a:solidFill>
                <a:latin typeface="Calibri" panose="020F0502020204030204" pitchFamily="34" charset="0"/>
                <a:cs typeface="Calibri" panose="020F0502020204030204" pitchFamily="34" charset="0"/>
                <a:sym typeface="Wingdings" pitchFamily="2" charset="2"/>
              </a:rPr>
              <a:t>mnoho příchutí, potravinářská aromata  schváleno pro potraviny, ale nevíme, co se stane, když se aromata zahřejí a poté se vdechují  chybí studie </a:t>
            </a:r>
          </a:p>
          <a:p>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Příchutě často spojovány s něčím sladkým – ovoce, cukrová vata, sladkosti </a:t>
            </a:r>
          </a:p>
          <a:p>
            <a:r>
              <a:rPr lang="cs-CZ" sz="2000" b="1" dirty="0">
                <a:solidFill>
                  <a:schemeClr val="tx1"/>
                </a:solidFill>
                <a:latin typeface="Calibri" panose="020F0502020204030204" pitchFamily="34" charset="0"/>
                <a:cs typeface="Calibri" panose="020F0502020204030204" pitchFamily="34" charset="0"/>
              </a:rPr>
              <a:t>10 – 22 % </a:t>
            </a:r>
            <a:r>
              <a:rPr lang="cs-CZ" sz="2000" dirty="0">
                <a:solidFill>
                  <a:schemeClr val="tx1"/>
                </a:solidFill>
                <a:latin typeface="Calibri" panose="020F0502020204030204" pitchFamily="34" charset="0"/>
                <a:cs typeface="Calibri" panose="020F0502020204030204" pitchFamily="34" charset="0"/>
              </a:rPr>
              <a:t>13 – 15 letých užívá e-cigarety (</a:t>
            </a:r>
            <a:r>
              <a:rPr lang="cs-CZ" sz="2000" b="0" i="0" dirty="0">
                <a:solidFill>
                  <a:schemeClr val="tx1"/>
                </a:solidFill>
                <a:effectLst/>
                <a:latin typeface="Calibri" panose="020F0502020204030204" pitchFamily="34" charset="0"/>
                <a:cs typeface="Calibri" panose="020F0502020204030204" pitchFamily="34" charset="0"/>
              </a:rPr>
              <a:t>Souhrnná zpráva o závislostech v ČR 2023)</a:t>
            </a:r>
            <a:endParaRPr lang="cs-CZ" sz="2000" dirty="0">
              <a:solidFill>
                <a:schemeClr val="tx1"/>
              </a:solidFill>
              <a:latin typeface="Calibri" panose="020F0502020204030204" pitchFamily="34" charset="0"/>
              <a:cs typeface="Calibri" panose="020F0502020204030204" pitchFamily="34" charset="0"/>
            </a:endParaRPr>
          </a:p>
        </p:txBody>
      </p:sp>
      <p:sp>
        <p:nvSpPr>
          <p:cNvPr id="5" name="Zástupný symbol pro zápatí 3">
            <a:extLst>
              <a:ext uri="{FF2B5EF4-FFF2-40B4-BE49-F238E27FC236}">
                <a16:creationId xmlns:a16="http://schemas.microsoft.com/office/drawing/2014/main" id="{13E08E3A-5567-F7A6-2345-160006043CA8}"/>
              </a:ext>
            </a:extLst>
          </p:cNvPr>
          <p:cNvSpPr>
            <a:spLocks noGrp="1"/>
          </p:cNvSpPr>
          <p:nvPr>
            <p:ph type="ftr" sz="quarter" idx="11"/>
          </p:nvPr>
        </p:nvSpPr>
        <p:spPr>
          <a:xfrm>
            <a:off x="581191" y="6155844"/>
            <a:ext cx="6917210" cy="365125"/>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3"/>
              </a:rPr>
              <a:t>https://www.drogy-info.cz/publikace/vyrocni-zpravy/souhrnna-zprava-o-zavislostech-v-ceske-republice-2023/</a:t>
            </a:r>
            <a:r>
              <a:rPr lang="cs-CZ" sz="1400" cap="none"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33703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AE1578EE-AC37-4C94-98C6-4B322C670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descr="Obsah obrázku text, kreslené, hračka, sbírka&#10;&#10;Popis byl vytvořen automaticky">
            <a:extLst>
              <a:ext uri="{FF2B5EF4-FFF2-40B4-BE49-F238E27FC236}">
                <a16:creationId xmlns:a16="http://schemas.microsoft.com/office/drawing/2014/main" id="{0A27AA06-7278-C166-F1B8-10498D9B5763}"/>
              </a:ext>
            </a:extLst>
          </p:cNvPr>
          <p:cNvPicPr>
            <a:picLocks noChangeAspect="1"/>
          </p:cNvPicPr>
          <p:nvPr/>
        </p:nvPicPr>
        <p:blipFill>
          <a:blip r:embed="rId3"/>
          <a:srcRect l="14171" r="13834" b="3"/>
          <a:stretch/>
        </p:blipFill>
        <p:spPr>
          <a:xfrm>
            <a:off x="446534" y="638175"/>
            <a:ext cx="3702877" cy="5762625"/>
          </a:xfrm>
          <a:prstGeom prst="rect">
            <a:avLst/>
          </a:prstGeom>
        </p:spPr>
      </p:pic>
      <p:pic>
        <p:nvPicPr>
          <p:cNvPr id="8" name="Obrázek 7" descr="Obsah obrázku text, jídlo&#10;&#10;Popis byl vytvořen automaticky">
            <a:extLst>
              <a:ext uri="{FF2B5EF4-FFF2-40B4-BE49-F238E27FC236}">
                <a16:creationId xmlns:a16="http://schemas.microsoft.com/office/drawing/2014/main" id="{5C354CF1-5281-59E3-6DE9-D9D8C136A1DA}"/>
              </a:ext>
            </a:extLst>
          </p:cNvPr>
          <p:cNvPicPr>
            <a:picLocks noChangeAspect="1"/>
          </p:cNvPicPr>
          <p:nvPr/>
        </p:nvPicPr>
        <p:blipFill>
          <a:blip r:embed="rId4"/>
          <a:srcRect l="9020" r="13797" b="3"/>
          <a:stretch/>
        </p:blipFill>
        <p:spPr>
          <a:xfrm>
            <a:off x="4241386" y="638175"/>
            <a:ext cx="3702877" cy="5762625"/>
          </a:xfrm>
          <a:prstGeom prst="rect">
            <a:avLst/>
          </a:prstGeom>
        </p:spPr>
      </p:pic>
      <p:sp>
        <p:nvSpPr>
          <p:cNvPr id="23" name="Rectangle 22">
            <a:extLst>
              <a:ext uri="{FF2B5EF4-FFF2-40B4-BE49-F238E27FC236}">
                <a16:creationId xmlns:a16="http://schemas.microsoft.com/office/drawing/2014/main" id="{0055CAD6-F214-46F5-8689-93CBDA717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40" y="638175"/>
            <a:ext cx="3709227"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Nadpis 1">
            <a:extLst>
              <a:ext uri="{FF2B5EF4-FFF2-40B4-BE49-F238E27FC236}">
                <a16:creationId xmlns:a16="http://schemas.microsoft.com/office/drawing/2014/main" id="{5CA73F3F-D932-75FD-F7E8-B9886E3DBDB9}"/>
              </a:ext>
            </a:extLst>
          </p:cNvPr>
          <p:cNvSpPr>
            <a:spLocks noGrp="1"/>
          </p:cNvSpPr>
          <p:nvPr>
            <p:ph type="title"/>
          </p:nvPr>
        </p:nvSpPr>
        <p:spPr>
          <a:xfrm>
            <a:off x="8296274" y="1656292"/>
            <a:ext cx="3150659" cy="2085869"/>
          </a:xfrm>
        </p:spPr>
        <p:txBody>
          <a:bodyPr vert="horz" lIns="91440" tIns="45720" rIns="91440" bIns="45720" rtlCol="0" anchor="b">
            <a:normAutofit/>
          </a:bodyPr>
          <a:lstStyle/>
          <a:p>
            <a:pPr algn="ctr"/>
            <a:r>
              <a:rPr lang="en-US" sz="3600" b="1" dirty="0">
                <a:solidFill>
                  <a:srgbClr val="FFFFFF"/>
                </a:solidFill>
                <a:latin typeface="Calibri" panose="020F0502020204030204" pitchFamily="34" charset="0"/>
                <a:cs typeface="Calibri" panose="020F0502020204030204" pitchFamily="34" charset="0"/>
              </a:rPr>
              <a:t>BONBONY s MUSCIMOLEM</a:t>
            </a:r>
          </a:p>
        </p:txBody>
      </p:sp>
    </p:spTree>
    <p:extLst>
      <p:ext uri="{BB962C8B-B14F-4D97-AF65-F5344CB8AC3E}">
        <p14:creationId xmlns:p14="http://schemas.microsoft.com/office/powerpoint/2010/main" val="2930216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válec, láhev&#10;&#10;Popis byl vytvořen automaticky">
            <a:extLst>
              <a:ext uri="{FF2B5EF4-FFF2-40B4-BE49-F238E27FC236}">
                <a16:creationId xmlns:a16="http://schemas.microsoft.com/office/drawing/2014/main" id="{9B9EBA53-FCE6-1ABA-819D-18176F8360A2}"/>
              </a:ext>
            </a:extLst>
          </p:cNvPr>
          <p:cNvPicPr>
            <a:picLocks noChangeAspect="1"/>
          </p:cNvPicPr>
          <p:nvPr/>
        </p:nvPicPr>
        <p:blipFill>
          <a:blip r:embed="rId2"/>
          <a:stretch>
            <a:fillRect/>
          </a:stretch>
        </p:blipFill>
        <p:spPr>
          <a:xfrm>
            <a:off x="8564451" y="3307365"/>
            <a:ext cx="3807854" cy="3550635"/>
          </a:xfrm>
          <a:prstGeom prst="rect">
            <a:avLst/>
          </a:prstGeom>
        </p:spPr>
      </p:pic>
      <p:sp>
        <p:nvSpPr>
          <p:cNvPr id="4" name="Nadpis 1">
            <a:extLst>
              <a:ext uri="{FF2B5EF4-FFF2-40B4-BE49-F238E27FC236}">
                <a16:creationId xmlns:a16="http://schemas.microsoft.com/office/drawing/2014/main" id="{60EB7EBA-E81D-FA60-0C04-8373AEBEF491}"/>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OXID DUSNÝ (RAJSKÝ PLYN)</a:t>
            </a:r>
          </a:p>
        </p:txBody>
      </p:sp>
      <p:sp>
        <p:nvSpPr>
          <p:cNvPr id="5" name="Zástupný obsah 2">
            <a:extLst>
              <a:ext uri="{FF2B5EF4-FFF2-40B4-BE49-F238E27FC236}">
                <a16:creationId xmlns:a16="http://schemas.microsoft.com/office/drawing/2014/main" id="{75BCB2BF-CDAA-5F7B-DE15-C4EF942113B4}"/>
              </a:ext>
            </a:extLst>
          </p:cNvPr>
          <p:cNvSpPr>
            <a:spLocks noGrp="1"/>
          </p:cNvSpPr>
          <p:nvPr>
            <p:ph idx="1"/>
          </p:nvPr>
        </p:nvSpPr>
        <p:spPr>
          <a:xfrm>
            <a:off x="581192" y="1715956"/>
            <a:ext cx="11029615" cy="3678303"/>
          </a:xfrm>
        </p:spPr>
        <p:txBody>
          <a:bodyPr>
            <a:normAutofit/>
          </a:bodyPr>
          <a:lstStyle/>
          <a:p>
            <a:pPr algn="just"/>
            <a:r>
              <a:rPr lang="cs-CZ" sz="2000" dirty="0">
                <a:solidFill>
                  <a:schemeClr val="tx1"/>
                </a:solidFill>
                <a:latin typeface="Calibri" panose="020F0502020204030204" pitchFamily="34" charset="0"/>
                <a:ea typeface="Calibri" panose="020F0502020204030204" pitchFamily="34" charset="0"/>
                <a:cs typeface="Calibri" panose="020F0502020204030204" pitchFamily="34" charset="0"/>
              </a:rPr>
              <a:t>Jedná se o plyn, který se využívá v medicíně </a:t>
            </a:r>
            <a:r>
              <a:rPr lang="cs-CZ"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itchFamily="2" charset="2"/>
              </a:rPr>
              <a:t> anestetikum, analgetikum </a:t>
            </a:r>
          </a:p>
          <a:p>
            <a:pPr algn="just"/>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Zneužívání </a:t>
            </a: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 jako rekreační droga, vdechován pomocí naplněných balonků nebo šlehačkových bombiček </a:t>
            </a:r>
          </a:p>
          <a:p>
            <a:pPr algn="just"/>
            <a:r>
              <a:rPr lang="cs-CZ" sz="2000" dirty="0">
                <a:solidFill>
                  <a:schemeClr val="tx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Populární mezi dospívajícími </a:t>
            </a:r>
          </a:p>
          <a:p>
            <a:pPr algn="just"/>
            <a:r>
              <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Účinky: </a:t>
            </a: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závratě, relaxace, </a:t>
            </a:r>
            <a:r>
              <a:rPr lang="cs-CZ"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eurofie</a:t>
            </a: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 smích, uvolnění, potlačení bolesti </a:t>
            </a:r>
          </a:p>
          <a:p>
            <a:pPr algn="just"/>
            <a:r>
              <a:rPr lang="cs-CZ"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Účinky trvají pouze krátce, uživatelé plyn opakovaně vdechují v krátkých intervalech</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3020626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CAEB2C0A-2B55-65D9-8AFD-F8CDF165AB3D}"/>
              </a:ext>
            </a:extLst>
          </p:cNvPr>
          <p:cNvSpPr>
            <a:spLocks noGrp="1"/>
          </p:cNvSpPr>
          <p:nvPr>
            <p:ph type="title"/>
          </p:nvPr>
        </p:nvSpPr>
        <p:spPr>
          <a:xfrm>
            <a:off x="581192" y="702156"/>
            <a:ext cx="11029616" cy="1013800"/>
          </a:xfrm>
        </p:spPr>
        <p:txBody>
          <a:bodyPr>
            <a:normAutofit/>
          </a:bodyPr>
          <a:lstStyle/>
          <a:p>
            <a:pPr algn="ctr"/>
            <a:r>
              <a:rPr lang="cs-CZ" sz="4500" b="1" dirty="0">
                <a:solidFill>
                  <a:srgbClr val="FFFFFF"/>
                </a:solidFill>
                <a:latin typeface="Calibri" panose="020F0502020204030204" pitchFamily="34" charset="0"/>
                <a:cs typeface="Calibri" panose="020F0502020204030204" pitchFamily="34" charset="0"/>
              </a:rPr>
              <a:t>OXID DUSNÝ (RAJSKÝ PLYN)</a:t>
            </a:r>
          </a:p>
        </p:txBody>
      </p:sp>
      <p:sp>
        <p:nvSpPr>
          <p:cNvPr id="5" name="Zástupný obsah 2">
            <a:extLst>
              <a:ext uri="{FF2B5EF4-FFF2-40B4-BE49-F238E27FC236}">
                <a16:creationId xmlns:a16="http://schemas.microsoft.com/office/drawing/2014/main" id="{EC211C35-DE11-8459-19EC-9E4342607C36}"/>
              </a:ext>
            </a:extLst>
          </p:cNvPr>
          <p:cNvSpPr>
            <a:spLocks noGrp="1"/>
          </p:cNvSpPr>
          <p:nvPr>
            <p:ph idx="1"/>
          </p:nvPr>
        </p:nvSpPr>
        <p:spPr>
          <a:xfrm>
            <a:off x="432738" y="2196538"/>
            <a:ext cx="7225075" cy="3678303"/>
          </a:xfrm>
        </p:spPr>
        <p:txBody>
          <a:bodyPr>
            <a:normAutofit/>
          </a:bodyPr>
          <a:lstStyle/>
          <a:p>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Nežádoucí účinky: </a:t>
            </a:r>
            <a:r>
              <a:rPr lang="cs-CZ" sz="2000" dirty="0">
                <a:solidFill>
                  <a:schemeClr val="tx1"/>
                </a:solidFill>
                <a:latin typeface="Calibri" panose="020F0502020204030204" pitchFamily="34" charset="0"/>
                <a:ea typeface="Calibri" panose="020F0502020204030204" pitchFamily="34" charset="0"/>
                <a:cs typeface="Calibri" panose="020F0502020204030204" pitchFamily="34" charset="0"/>
              </a:rPr>
              <a:t>zmatenost, dezorientace, nevolnosti, závratě, dýchací potíže, neurologické potíže (poškození nervů plynem) </a:t>
            </a:r>
          </a:p>
          <a:p>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Dlouhodobé užívání: </a:t>
            </a:r>
            <a:r>
              <a:rPr lang="cs-CZ" sz="2000" dirty="0">
                <a:solidFill>
                  <a:schemeClr val="tx1"/>
                </a:solidFill>
                <a:latin typeface="Calibri" panose="020F0502020204030204" pitchFamily="34" charset="0"/>
                <a:ea typeface="Calibri" panose="020F0502020204030204" pitchFamily="34" charset="0"/>
                <a:cs typeface="Calibri" panose="020F0502020204030204" pitchFamily="34" charset="0"/>
              </a:rPr>
              <a:t>nervové poškození, porucha tvorby krvinek, zhoršení psychomotorických a kognitivních funkcí, narušení učení a paměti </a:t>
            </a:r>
          </a:p>
          <a:p>
            <a:r>
              <a:rPr lang="cs-CZ" sz="2000" dirty="0">
                <a:solidFill>
                  <a:schemeClr val="tx1"/>
                </a:solidFill>
                <a:latin typeface="Calibri" panose="020F0502020204030204" pitchFamily="34" charset="0"/>
                <a:ea typeface="Calibri" panose="020F0502020204030204" pitchFamily="34" charset="0"/>
                <a:cs typeface="Calibri" panose="020F0502020204030204" pitchFamily="34" charset="0"/>
              </a:rPr>
              <a:t>Riziko udušení nebo poškození mozku při inhalaci v uzavřeném prostoru bez přístupu kyslíku </a:t>
            </a:r>
          </a:p>
          <a:p>
            <a:r>
              <a:rPr lang="cs-CZ"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Wingdings" pitchFamily="2" charset="2"/>
              </a:rPr>
              <a:t>Trend</a:t>
            </a: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itchFamily="2" charset="2"/>
              </a:rPr>
              <a:t>: </a:t>
            </a:r>
            <a:r>
              <a:rPr lang="cs-CZ"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itchFamily="2" charset="2"/>
              </a:rPr>
              <a:t>bombičky s rajským plynem s příchutěmi (vanilka, kokos, mango apod.)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endParaRPr>
          </a:p>
        </p:txBody>
      </p:sp>
      <p:pic>
        <p:nvPicPr>
          <p:cNvPr id="7" name="Obrázek 6" descr="Obsah obrázku láhev, nealkoholický nápoj, umění&#10;&#10;Popis byl vytvořen automaticky">
            <a:extLst>
              <a:ext uri="{FF2B5EF4-FFF2-40B4-BE49-F238E27FC236}">
                <a16:creationId xmlns:a16="http://schemas.microsoft.com/office/drawing/2014/main" id="{44850251-E470-52CD-97D4-3AF85EB8E4B1}"/>
              </a:ext>
            </a:extLst>
          </p:cNvPr>
          <p:cNvPicPr>
            <a:picLocks noChangeAspect="1"/>
          </p:cNvPicPr>
          <p:nvPr/>
        </p:nvPicPr>
        <p:blipFill>
          <a:blip r:embed="rId2"/>
          <a:srcRect l="13076" r="5564" b="-2"/>
          <a:stretch/>
        </p:blipFill>
        <p:spPr>
          <a:xfrm>
            <a:off x="7806267" y="1903217"/>
            <a:ext cx="3952995" cy="4834467"/>
          </a:xfrm>
          <a:prstGeom prst="rect">
            <a:avLst/>
          </a:prstGeom>
        </p:spPr>
      </p:pic>
    </p:spTree>
    <p:extLst>
      <p:ext uri="{BB962C8B-B14F-4D97-AF65-F5344CB8AC3E}">
        <p14:creationId xmlns:p14="http://schemas.microsoft.com/office/powerpoint/2010/main" val="3129235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B06E76C-E1CE-6AF4-06E4-357CDBE6620F}"/>
              </a:ext>
            </a:extLst>
          </p:cNvPr>
          <p:cNvSpPr>
            <a:spLocks noGrp="1"/>
          </p:cNvSpPr>
          <p:nvPr>
            <p:ph idx="1"/>
          </p:nvPr>
        </p:nvSpPr>
        <p:spPr>
          <a:xfrm>
            <a:off x="581192" y="1715956"/>
            <a:ext cx="11029615" cy="3678303"/>
          </a:xfrm>
        </p:spPr>
        <p:txBody>
          <a:bodyPr>
            <a:normAutofit/>
          </a:bodyPr>
          <a:lstStyle/>
          <a:p>
            <a:r>
              <a:rPr lang="cs-CZ" sz="2000" dirty="0">
                <a:solidFill>
                  <a:schemeClr val="tx1"/>
                </a:solidFill>
                <a:latin typeface="Calibri" panose="020F0502020204030204" pitchFamily="34" charset="0"/>
                <a:cs typeface="Calibri" panose="020F0502020204030204" pitchFamily="34" charset="0"/>
              </a:rPr>
              <a:t>V ČR zatím nemáme přesné statistiky o rekreačním užívání rajského plynu, ale popularita jeho mezi mládeží roste</a:t>
            </a:r>
          </a:p>
          <a:p>
            <a:r>
              <a:rPr lang="cs-CZ" sz="2000" b="1" dirty="0">
                <a:solidFill>
                  <a:schemeClr val="tx1"/>
                </a:solidFill>
                <a:latin typeface="Calibri" panose="020F0502020204030204" pitchFamily="34" charset="0"/>
                <a:cs typeface="Calibri" panose="020F0502020204030204" pitchFamily="34" charset="0"/>
              </a:rPr>
              <a:t>Velká Británie: </a:t>
            </a:r>
            <a:r>
              <a:rPr lang="cs-CZ" sz="2000" dirty="0">
                <a:solidFill>
                  <a:schemeClr val="tx1"/>
                </a:solidFill>
                <a:latin typeface="Calibri" panose="020F0502020204030204" pitchFamily="34" charset="0"/>
                <a:cs typeface="Calibri" panose="020F0502020204030204" pitchFamily="34" charset="0"/>
              </a:rPr>
              <a:t>Za poslední rok (2023) užil rajský plyn jako drogu každý desátý člověk ve věku mezi 16 – 24 lety</a:t>
            </a:r>
            <a:r>
              <a:rPr lang="cs-CZ" sz="2000" baseline="30000" dirty="0">
                <a:solidFill>
                  <a:schemeClr val="tx1"/>
                </a:solidFill>
                <a:latin typeface="Calibri" panose="020F0502020204030204" pitchFamily="34" charset="0"/>
                <a:cs typeface="Calibri" panose="020F0502020204030204" pitchFamily="34" charset="0"/>
              </a:rPr>
              <a:t>1</a:t>
            </a:r>
            <a:endParaRPr lang="cs-CZ" sz="2000" dirty="0">
              <a:solidFill>
                <a:schemeClr val="tx1"/>
              </a:solidFill>
              <a:latin typeface="Calibri" panose="020F0502020204030204" pitchFamily="34" charset="0"/>
              <a:cs typeface="Calibri" panose="020F0502020204030204" pitchFamily="34" charset="0"/>
            </a:endParaRPr>
          </a:p>
          <a:p>
            <a:r>
              <a:rPr lang="cs-CZ" sz="2000" b="1" dirty="0">
                <a:solidFill>
                  <a:schemeClr val="tx1"/>
                </a:solidFill>
                <a:latin typeface="Calibri" panose="020F0502020204030204" pitchFamily="34" charset="0"/>
                <a:cs typeface="Calibri" panose="020F0502020204030204" pitchFamily="34" charset="0"/>
              </a:rPr>
              <a:t>Nizozemsko: </a:t>
            </a:r>
            <a:r>
              <a:rPr lang="cs-CZ" sz="2000" dirty="0">
                <a:solidFill>
                  <a:schemeClr val="tx1"/>
                </a:solidFill>
                <a:latin typeface="Calibri" panose="020F0502020204030204" pitchFamily="34" charset="0"/>
                <a:cs typeface="Calibri" panose="020F0502020204030204" pitchFamily="34" charset="0"/>
              </a:rPr>
              <a:t>Pravidelně zde užívá rajský plyn na večírcích a v klubech více než 37 % mladých lidí</a:t>
            </a:r>
            <a:r>
              <a:rPr lang="cs-CZ" sz="2000" baseline="30000" dirty="0">
                <a:solidFill>
                  <a:schemeClr val="tx1"/>
                </a:solidFill>
                <a:latin typeface="Calibri" panose="020F0502020204030204" pitchFamily="34" charset="0"/>
                <a:cs typeface="Calibri" panose="020F0502020204030204" pitchFamily="34" charset="0"/>
              </a:rPr>
              <a:t>2</a:t>
            </a:r>
          </a:p>
        </p:txBody>
      </p:sp>
      <p:sp>
        <p:nvSpPr>
          <p:cNvPr id="4" name="Nadpis 1">
            <a:extLst>
              <a:ext uri="{FF2B5EF4-FFF2-40B4-BE49-F238E27FC236}">
                <a16:creationId xmlns:a16="http://schemas.microsoft.com/office/drawing/2014/main" id="{3C619FF4-5BA2-4FA4-1F1D-30F470569A3D}"/>
              </a:ext>
            </a:extLst>
          </p:cNvPr>
          <p:cNvSpPr>
            <a:spLocks noGrp="1"/>
          </p:cNvSpPr>
          <p:nvPr>
            <p:ph type="title"/>
          </p:nvPr>
        </p:nvSpPr>
        <p:spPr>
          <a:xfrm>
            <a:off x="581192" y="702156"/>
            <a:ext cx="11029616" cy="1013800"/>
          </a:xfrm>
        </p:spPr>
        <p:txBody>
          <a:bodyPr>
            <a:normAutofit/>
          </a:bodyPr>
          <a:lstStyle/>
          <a:p>
            <a:pPr algn="ctr"/>
            <a:r>
              <a:rPr lang="cs-CZ" sz="4500" b="1" dirty="0">
                <a:solidFill>
                  <a:srgbClr val="FFFFFF"/>
                </a:solidFill>
                <a:latin typeface="Calibri" panose="020F0502020204030204" pitchFamily="34" charset="0"/>
                <a:cs typeface="Calibri" panose="020F0502020204030204" pitchFamily="34" charset="0"/>
              </a:rPr>
              <a:t>UŽÍVÁNÍ OXIDU DUSNÉHO</a:t>
            </a:r>
          </a:p>
        </p:txBody>
      </p:sp>
      <p:sp>
        <p:nvSpPr>
          <p:cNvPr id="5" name="Zástupný symbol pro zápatí 3">
            <a:extLst>
              <a:ext uri="{FF2B5EF4-FFF2-40B4-BE49-F238E27FC236}">
                <a16:creationId xmlns:a16="http://schemas.microsoft.com/office/drawing/2014/main" id="{6954DD22-FD97-6888-148E-F786ED81468F}"/>
              </a:ext>
            </a:extLst>
          </p:cNvPr>
          <p:cNvSpPr>
            <a:spLocks noGrp="1"/>
          </p:cNvSpPr>
          <p:nvPr>
            <p:ph type="ftr" sz="quarter" idx="11"/>
          </p:nvPr>
        </p:nvSpPr>
        <p:spPr>
          <a:xfrm>
            <a:off x="581192" y="5973281"/>
            <a:ext cx="9548646" cy="365125"/>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2"/>
              </a:rPr>
              <a:t>https://wave.rozhlas.cz/rajsky-plyn-ma-jako-droga-vyznamne-negativni-ucinky-mladym-jim-zpusobit-vazne-9005049</a:t>
            </a:r>
            <a:r>
              <a:rPr lang="cs-CZ" sz="1400" cap="none" dirty="0">
                <a:solidFill>
                  <a:schemeClr val="tx1"/>
                </a:solidFill>
                <a:latin typeface="Calibri" panose="020F0502020204030204" pitchFamily="34" charset="0"/>
                <a:cs typeface="Calibri" panose="020F0502020204030204" pitchFamily="34" charset="0"/>
              </a:rPr>
              <a:t> </a:t>
            </a:r>
          </a:p>
        </p:txBody>
      </p:sp>
      <p:sp>
        <p:nvSpPr>
          <p:cNvPr id="6" name="Zástupný symbol pro zápatí 3">
            <a:extLst>
              <a:ext uri="{FF2B5EF4-FFF2-40B4-BE49-F238E27FC236}">
                <a16:creationId xmlns:a16="http://schemas.microsoft.com/office/drawing/2014/main" id="{3E86F05B-677C-17D3-894C-A50107FAC48C}"/>
              </a:ext>
            </a:extLst>
          </p:cNvPr>
          <p:cNvSpPr txBox="1">
            <a:spLocks/>
          </p:cNvSpPr>
          <p:nvPr/>
        </p:nvSpPr>
        <p:spPr>
          <a:xfrm>
            <a:off x="581192" y="6326249"/>
            <a:ext cx="9734383"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sz="1400" cap="none" dirty="0">
                <a:solidFill>
                  <a:schemeClr val="tx1"/>
                </a:solidFill>
                <a:latin typeface="Calibri" panose="020F0502020204030204" pitchFamily="34" charset="0"/>
                <a:cs typeface="Calibri" panose="020F0502020204030204" pitchFamily="34" charset="0"/>
              </a:rPr>
              <a:t>2. Zdroj: </a:t>
            </a:r>
            <a:r>
              <a:rPr lang="cs-CZ" sz="1400" cap="none" dirty="0">
                <a:solidFill>
                  <a:schemeClr val="tx1"/>
                </a:solidFill>
                <a:latin typeface="Calibri" panose="020F0502020204030204" pitchFamily="34" charset="0"/>
                <a:cs typeface="Calibri" panose="020F0502020204030204" pitchFamily="34" charset="0"/>
                <a:hlinkClick r:id="rId3"/>
              </a:rPr>
              <a:t>https://www.zdravezpravy.cz/2022/11/17/nizozemska-mladez-ujizdi-na-rajskem-plynu-prijde-zakaz</a:t>
            </a:r>
            <a:r>
              <a:rPr lang="cs-CZ" sz="1400" cap="none"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47008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073CCB2-8B2A-7A56-9111-EBDFFA17641D}"/>
              </a:ext>
            </a:extLst>
          </p:cNvPr>
          <p:cNvSpPr>
            <a:spLocks noGrp="1"/>
          </p:cNvSpPr>
          <p:nvPr>
            <p:ph idx="1"/>
          </p:nvPr>
        </p:nvSpPr>
        <p:spPr/>
        <p:txBody>
          <a:bodyPr/>
          <a:lstStyle/>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Návrh novely zákona o návykových látkách (Zákon č. 167/1998 Sb.)</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Podepsáno prezidentem ČR dne 15. 10. 2024</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latí od 1. </a:t>
            </a:r>
            <a:r>
              <a:rPr lang="cs-CZ"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1. 2025</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Nadpis 1">
            <a:extLst>
              <a:ext uri="{FF2B5EF4-FFF2-40B4-BE49-F238E27FC236}">
                <a16:creationId xmlns:a16="http://schemas.microsoft.com/office/drawing/2014/main" id="{D4B650BD-04A0-EF82-4BF1-123628526BF7}"/>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NOVELA ZÁKONA O NÁVYKOVÝCH LÁTKÁCH</a:t>
            </a:r>
          </a:p>
        </p:txBody>
      </p:sp>
      <p:pic>
        <p:nvPicPr>
          <p:cNvPr id="5" name="Obrázek 4" descr="Obsah obrázku skica, Grafika, typografie, design&#10;&#10;Popis byl vytvořen automaticky">
            <a:extLst>
              <a:ext uri="{FF2B5EF4-FFF2-40B4-BE49-F238E27FC236}">
                <a16:creationId xmlns:a16="http://schemas.microsoft.com/office/drawing/2014/main" id="{0AED394F-F348-72EA-A86D-8ED669EBF047}"/>
              </a:ext>
            </a:extLst>
          </p:cNvPr>
          <p:cNvPicPr>
            <a:picLocks noChangeAspect="1"/>
          </p:cNvPicPr>
          <p:nvPr/>
        </p:nvPicPr>
        <p:blipFill>
          <a:blip r:embed="rId2"/>
          <a:stretch>
            <a:fillRect/>
          </a:stretch>
        </p:blipFill>
        <p:spPr>
          <a:xfrm>
            <a:off x="9425368" y="4301644"/>
            <a:ext cx="1854200" cy="1854200"/>
          </a:xfrm>
          <a:prstGeom prst="rect">
            <a:avLst/>
          </a:prstGeom>
        </p:spPr>
      </p:pic>
    </p:spTree>
    <p:extLst>
      <p:ext uri="{BB962C8B-B14F-4D97-AF65-F5344CB8AC3E}">
        <p14:creationId xmlns:p14="http://schemas.microsoft.com/office/powerpoint/2010/main" val="2326815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FB20F340-6797-E22A-6AB8-64C7081C3B70}"/>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CO NOVELA PŘESNĚ PŘINESE?</a:t>
            </a:r>
          </a:p>
        </p:txBody>
      </p:sp>
      <p:sp>
        <p:nvSpPr>
          <p:cNvPr id="5" name="Zástupný obsah 2">
            <a:extLst>
              <a:ext uri="{FF2B5EF4-FFF2-40B4-BE49-F238E27FC236}">
                <a16:creationId xmlns:a16="http://schemas.microsoft.com/office/drawing/2014/main" id="{7EEA34B3-E6AB-D380-E662-0F65C26E14EE}"/>
              </a:ext>
            </a:extLst>
          </p:cNvPr>
          <p:cNvSpPr>
            <a:spLocks noGrp="1"/>
          </p:cNvSpPr>
          <p:nvPr>
            <p:ph idx="1"/>
          </p:nvPr>
        </p:nvSpPr>
        <p:spPr>
          <a:xfrm>
            <a:off x="581192" y="2180496"/>
            <a:ext cx="11029615" cy="3678303"/>
          </a:xfrm>
        </p:spPr>
        <p:txBody>
          <a:bodyPr>
            <a:normAutofit/>
          </a:bodyPr>
          <a:lstStyle/>
          <a:p>
            <a:r>
              <a:rPr lang="cs-CZ" sz="2000" b="1" dirty="0">
                <a:solidFill>
                  <a:schemeClr val="tx1"/>
                </a:solidFill>
                <a:latin typeface="Calibri" panose="020F0502020204030204" pitchFamily="34" charset="0"/>
                <a:cs typeface="Calibri" panose="020F0502020204030204" pitchFamily="34" charset="0"/>
              </a:rPr>
              <a:t>Seznam návykových látek </a:t>
            </a:r>
            <a:r>
              <a:rPr lang="cs-CZ" sz="2000" dirty="0">
                <a:solidFill>
                  <a:schemeClr val="tx1"/>
                </a:solidFill>
                <a:latin typeface="Calibri" panose="020F0502020204030204" pitchFamily="34" charset="0"/>
                <a:cs typeface="Calibri" panose="020F0502020204030204" pitchFamily="34" charset="0"/>
              </a:rPr>
              <a:t>– již existující seznam látek, jejichž držení je zakázáno </a:t>
            </a:r>
          </a:p>
          <a:p>
            <a:endParaRPr lang="cs-CZ" sz="2000" dirty="0">
              <a:solidFill>
                <a:schemeClr val="tx1"/>
              </a:solidFill>
              <a:latin typeface="Calibri" panose="020F0502020204030204" pitchFamily="34" charset="0"/>
              <a:cs typeface="Calibri" panose="020F0502020204030204" pitchFamily="34" charset="0"/>
            </a:endParaRPr>
          </a:p>
          <a:p>
            <a:r>
              <a:rPr lang="cs-CZ" sz="2000" b="1" dirty="0">
                <a:solidFill>
                  <a:schemeClr val="tx1"/>
                </a:solidFill>
                <a:latin typeface="Calibri" panose="020F0502020204030204" pitchFamily="34" charset="0"/>
                <a:cs typeface="Calibri" panose="020F0502020204030204" pitchFamily="34" charset="0"/>
              </a:rPr>
              <a:t>Seznam </a:t>
            </a:r>
            <a:r>
              <a:rPr lang="cs-CZ" sz="2000" b="1" dirty="0" err="1">
                <a:solidFill>
                  <a:schemeClr val="tx1"/>
                </a:solidFill>
                <a:latin typeface="Calibri" panose="020F0502020204030204" pitchFamily="34" charset="0"/>
                <a:cs typeface="Calibri" panose="020F0502020204030204" pitchFamily="34" charset="0"/>
              </a:rPr>
              <a:t>psychomodulačních</a:t>
            </a:r>
            <a:r>
              <a:rPr lang="cs-CZ" sz="2000" b="1" dirty="0">
                <a:solidFill>
                  <a:schemeClr val="tx1"/>
                </a:solidFill>
                <a:latin typeface="Calibri" panose="020F0502020204030204" pitchFamily="34" charset="0"/>
                <a:cs typeface="Calibri" panose="020F0502020204030204" pitchFamily="34" charset="0"/>
              </a:rPr>
              <a:t> látek </a:t>
            </a:r>
            <a:r>
              <a:rPr lang="cs-CZ" sz="2000" dirty="0">
                <a:solidFill>
                  <a:schemeClr val="tx1"/>
                </a:solidFill>
                <a:latin typeface="Calibri" panose="020F0502020204030204" pitchFamily="34" charset="0"/>
                <a:cs typeface="Calibri" panose="020F0502020204030204" pitchFamily="34" charset="0"/>
              </a:rPr>
              <a:t>– nový seznam, méně rizikové produkty, prodej pouze ve specializovaných prodejnách, prodejci budou muset zaplatit licenční poplatek 200 000,– Kč </a:t>
            </a:r>
            <a:r>
              <a:rPr lang="cs-CZ" sz="2000" dirty="0">
                <a:solidFill>
                  <a:schemeClr val="tx1"/>
                </a:solidFill>
                <a:latin typeface="Calibri" panose="020F0502020204030204" pitchFamily="34" charset="0"/>
                <a:cs typeface="Calibri" panose="020F0502020204030204" pitchFamily="34" charset="0"/>
                <a:sym typeface="Wingdings" pitchFamily="2" charset="2"/>
              </a:rPr>
              <a:t> </a:t>
            </a:r>
            <a:r>
              <a:rPr lang="cs-CZ" sz="2000" dirty="0" err="1">
                <a:solidFill>
                  <a:schemeClr val="tx1"/>
                </a:solidFill>
                <a:latin typeface="Calibri" panose="020F0502020204030204" pitchFamily="34" charset="0"/>
                <a:cs typeface="Calibri" panose="020F0502020204030204" pitchFamily="34" charset="0"/>
                <a:sym typeface="Wingdings" pitchFamily="2" charset="2"/>
              </a:rPr>
              <a:t>kratom</a:t>
            </a:r>
            <a:r>
              <a:rPr lang="cs-CZ" sz="2000" dirty="0">
                <a:solidFill>
                  <a:schemeClr val="tx1"/>
                </a:solidFill>
                <a:latin typeface="Calibri" panose="020F0502020204030204" pitchFamily="34" charset="0"/>
                <a:cs typeface="Calibri" panose="020F0502020204030204" pitchFamily="34" charset="0"/>
                <a:sym typeface="Wingdings" pitchFamily="2" charset="2"/>
              </a:rPr>
              <a:t>, HHC apod. </a:t>
            </a:r>
            <a:endParaRPr lang="cs-CZ" sz="2000" dirty="0">
              <a:solidFill>
                <a:schemeClr val="tx1"/>
              </a:solidFill>
              <a:latin typeface="Calibri" panose="020F0502020204030204" pitchFamily="34" charset="0"/>
              <a:cs typeface="Calibri" panose="020F0502020204030204" pitchFamily="34" charset="0"/>
            </a:endParaRPr>
          </a:p>
          <a:p>
            <a:pPr marL="0" indent="0">
              <a:buNone/>
            </a:pPr>
            <a:endParaRPr lang="cs-CZ" sz="2000" dirty="0">
              <a:solidFill>
                <a:schemeClr val="tx1"/>
              </a:solidFill>
              <a:latin typeface="Calibri" panose="020F0502020204030204" pitchFamily="34" charset="0"/>
              <a:cs typeface="Calibri" panose="020F0502020204030204" pitchFamily="34" charset="0"/>
            </a:endParaRPr>
          </a:p>
          <a:p>
            <a:r>
              <a:rPr lang="cs-CZ" sz="2000" b="1" dirty="0">
                <a:solidFill>
                  <a:schemeClr val="tx1"/>
                </a:solidFill>
                <a:latin typeface="Calibri" panose="020F0502020204030204" pitchFamily="34" charset="0"/>
                <a:cs typeface="Calibri" panose="020F0502020204030204" pitchFamily="34" charset="0"/>
              </a:rPr>
              <a:t>Seznam nových psychoaktivních látek </a:t>
            </a:r>
            <a:r>
              <a:rPr lang="cs-CZ" sz="2000" dirty="0">
                <a:solidFill>
                  <a:schemeClr val="tx1"/>
                </a:solidFill>
                <a:latin typeface="Calibri" panose="020F0502020204030204" pitchFamily="34" charset="0"/>
                <a:cs typeface="Calibri" panose="020F0502020204030204" pitchFamily="34" charset="0"/>
              </a:rPr>
              <a:t>– nový seznam nových látek s neznámými dopady, zkoumání po dobu 2 let, povoleno pouze pro výzkumné účely, po 2 letech zařazeno mezi </a:t>
            </a:r>
            <a:r>
              <a:rPr lang="cs-CZ" sz="2000" dirty="0" err="1">
                <a:solidFill>
                  <a:schemeClr val="tx1"/>
                </a:solidFill>
                <a:latin typeface="Calibri" panose="020F0502020204030204" pitchFamily="34" charset="0"/>
                <a:cs typeface="Calibri" panose="020F0502020204030204" pitchFamily="34" charset="0"/>
              </a:rPr>
              <a:t>psychomodulační</a:t>
            </a:r>
            <a:r>
              <a:rPr lang="cs-CZ" sz="2000" dirty="0">
                <a:solidFill>
                  <a:schemeClr val="tx1"/>
                </a:solidFill>
                <a:latin typeface="Calibri" panose="020F0502020204030204" pitchFamily="34" charset="0"/>
                <a:cs typeface="Calibri" panose="020F0502020204030204" pitchFamily="34" charset="0"/>
              </a:rPr>
              <a:t> látky či mezi zakázané návykové látky </a:t>
            </a:r>
          </a:p>
        </p:txBody>
      </p:sp>
      <p:sp>
        <p:nvSpPr>
          <p:cNvPr id="6" name="Zástupný symbol pro zápatí 1">
            <a:extLst>
              <a:ext uri="{FF2B5EF4-FFF2-40B4-BE49-F238E27FC236}">
                <a16:creationId xmlns:a16="http://schemas.microsoft.com/office/drawing/2014/main" id="{723C0950-C49A-1938-2C32-1A02004EC633}"/>
              </a:ext>
            </a:extLst>
          </p:cNvPr>
          <p:cNvSpPr>
            <a:spLocks noGrp="1"/>
          </p:cNvSpPr>
          <p:nvPr>
            <p:ph type="ftr" sz="quarter" idx="11"/>
          </p:nvPr>
        </p:nvSpPr>
        <p:spPr>
          <a:xfrm>
            <a:off x="581192" y="5951811"/>
            <a:ext cx="6917210" cy="365125"/>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3"/>
              </a:rPr>
              <a:t>https://www.zakonyprolidi.cz/monitor/7724424.htm</a:t>
            </a:r>
            <a:r>
              <a:rPr lang="cs-CZ" sz="1400" cap="none"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06301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71473038-28E2-A46D-C8E7-E15826E130EB}"/>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KOFEIN A ENERGETICKÉ NÁPOJE</a:t>
            </a:r>
          </a:p>
        </p:txBody>
      </p:sp>
      <p:pic>
        <p:nvPicPr>
          <p:cNvPr id="7" name="Obrázek 6">
            <a:extLst>
              <a:ext uri="{FF2B5EF4-FFF2-40B4-BE49-F238E27FC236}">
                <a16:creationId xmlns:a16="http://schemas.microsoft.com/office/drawing/2014/main" id="{261CE2E1-7ED8-AA2E-DD67-C41FA5D3D393}"/>
              </a:ext>
            </a:extLst>
          </p:cNvPr>
          <p:cNvPicPr>
            <a:picLocks noChangeAspect="1"/>
          </p:cNvPicPr>
          <p:nvPr/>
        </p:nvPicPr>
        <p:blipFill>
          <a:blip r:embed="rId3"/>
          <a:stretch>
            <a:fillRect/>
          </a:stretch>
        </p:blipFill>
        <p:spPr>
          <a:xfrm>
            <a:off x="944933" y="2439238"/>
            <a:ext cx="5385113" cy="4038835"/>
          </a:xfrm>
          <a:prstGeom prst="rect">
            <a:avLst/>
          </a:prstGeom>
        </p:spPr>
      </p:pic>
      <p:pic>
        <p:nvPicPr>
          <p:cNvPr id="9" name="Obrázek 8" descr="Obsah obrázku text&#10;&#10;Popis byl vytvořen automaticky">
            <a:extLst>
              <a:ext uri="{FF2B5EF4-FFF2-40B4-BE49-F238E27FC236}">
                <a16:creationId xmlns:a16="http://schemas.microsoft.com/office/drawing/2014/main" id="{D2C69321-D06F-D227-5FCF-9F41A8843DA6}"/>
              </a:ext>
            </a:extLst>
          </p:cNvPr>
          <p:cNvPicPr>
            <a:picLocks noChangeAspect="1"/>
          </p:cNvPicPr>
          <p:nvPr/>
        </p:nvPicPr>
        <p:blipFill>
          <a:blip r:embed="rId4"/>
          <a:stretch>
            <a:fillRect/>
          </a:stretch>
        </p:blipFill>
        <p:spPr>
          <a:xfrm>
            <a:off x="6218171" y="2002162"/>
            <a:ext cx="3943260" cy="4614634"/>
          </a:xfrm>
          <a:prstGeom prst="rect">
            <a:avLst/>
          </a:prstGeom>
        </p:spPr>
      </p:pic>
    </p:spTree>
    <p:extLst>
      <p:ext uri="{BB962C8B-B14F-4D97-AF65-F5344CB8AC3E}">
        <p14:creationId xmlns:p14="http://schemas.microsoft.com/office/powerpoint/2010/main" val="2848155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D8E00694-5960-43CA-DF00-E30C310B9A50}"/>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ENERGETICKÉ NÁPOJE – RIZIKA U DĚTÍ</a:t>
            </a:r>
          </a:p>
        </p:txBody>
      </p:sp>
      <p:sp>
        <p:nvSpPr>
          <p:cNvPr id="5" name="Zástupný obsah 2">
            <a:extLst>
              <a:ext uri="{FF2B5EF4-FFF2-40B4-BE49-F238E27FC236}">
                <a16:creationId xmlns:a16="http://schemas.microsoft.com/office/drawing/2014/main" id="{4B4F9F31-2E34-E17E-7821-70C659123CD6}"/>
              </a:ext>
            </a:extLst>
          </p:cNvPr>
          <p:cNvSpPr>
            <a:spLocks noGrp="1"/>
          </p:cNvSpPr>
          <p:nvPr>
            <p:ph idx="1"/>
          </p:nvPr>
        </p:nvSpPr>
        <p:spPr>
          <a:xfrm>
            <a:off x="581192" y="2180496"/>
            <a:ext cx="11029615" cy="3678303"/>
          </a:xfrm>
        </p:spPr>
        <p:txBody>
          <a:bodyPr>
            <a:normAutofit/>
          </a:bodyPr>
          <a:lstStyle/>
          <a:p>
            <a:pPr algn="just"/>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Větší citlivost na kofein </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Děti a mladiství mají nižší toleranci vůči kofeinu, což může vést k intenzivnějšímu prožívání nežádoucích účinků</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Poruchy spánku a vývoje </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Nedostatek spánku může ovlivnit kognitivní vývoj a školní výkonnost</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Zvýšené riziko úrazů </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Kofein může zvyšovat aktivitu a impulsivitu, což může vést ke zvýšenému riziku nehod a úrazů</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Narušení stravovacích návyků </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Energetické nápoje často nahrazují zdravé jídlo, mohou vést k nezdravému životnímu stylu </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Psychické problémy </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Vysoký příjem kofeinu a dalších stimulantů může přispět k rozvoji úzkosti a dalších psychických problémů</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7062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93E86109-60D5-D0F2-4775-7899323FEA20}"/>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ENERGETICKÉ NÁPOJE - UŽÍVÁNÍ</a:t>
            </a:r>
          </a:p>
        </p:txBody>
      </p:sp>
      <p:sp>
        <p:nvSpPr>
          <p:cNvPr id="5" name="Zástupný obsah 2">
            <a:extLst>
              <a:ext uri="{FF2B5EF4-FFF2-40B4-BE49-F238E27FC236}">
                <a16:creationId xmlns:a16="http://schemas.microsoft.com/office/drawing/2014/main" id="{47AD7F20-F324-8181-9484-5E86182CDFA3}"/>
              </a:ext>
            </a:extLst>
          </p:cNvPr>
          <p:cNvSpPr>
            <a:spLocks noGrp="1"/>
          </p:cNvSpPr>
          <p:nvPr>
            <p:ph idx="1"/>
          </p:nvPr>
        </p:nvSpPr>
        <p:spPr>
          <a:xfrm>
            <a:off x="581193" y="1809976"/>
            <a:ext cx="11029615" cy="3678303"/>
          </a:xfrm>
        </p:spPr>
        <p:txBody>
          <a:bodyPr>
            <a:normAutofit/>
          </a:bodyPr>
          <a:lstStyle/>
          <a:p>
            <a:r>
              <a:rPr lang="cs-CZ" sz="2000" b="1" dirty="0">
                <a:solidFill>
                  <a:schemeClr val="tx1"/>
                </a:solidFill>
                <a:latin typeface="Calibri" panose="020F0502020204030204" pitchFamily="34" charset="0"/>
                <a:cs typeface="Calibri" panose="020F0502020204030204" pitchFamily="34" charset="0"/>
              </a:rPr>
              <a:t>Konzumace energetických nápojů vzrůstá – </a:t>
            </a:r>
            <a:r>
              <a:rPr lang="cs-CZ" sz="2000" dirty="0">
                <a:solidFill>
                  <a:schemeClr val="tx1"/>
                </a:solidFill>
                <a:latin typeface="Calibri" panose="020F0502020204030204" pitchFamily="34" charset="0"/>
                <a:cs typeface="Calibri" panose="020F0502020204030204" pitchFamily="34" charset="0"/>
              </a:rPr>
              <a:t>u českých deváťáků vzrostla u chlapců z 16 % na 22 %, u dívek ze 7 % na 15 % </a:t>
            </a:r>
          </a:p>
          <a:p>
            <a:r>
              <a:rPr lang="cs-CZ" sz="2000" b="1" dirty="0">
                <a:solidFill>
                  <a:schemeClr val="tx1"/>
                </a:solidFill>
                <a:latin typeface="Calibri" panose="020F0502020204030204" pitchFamily="34" charset="0"/>
                <a:cs typeface="Calibri" panose="020F0502020204030204" pitchFamily="34" charset="0"/>
              </a:rPr>
              <a:t>Hranice rizikového pití energetických nápojů </a:t>
            </a:r>
            <a:r>
              <a:rPr lang="cs-CZ" sz="2000" dirty="0">
                <a:solidFill>
                  <a:schemeClr val="tx1"/>
                </a:solidFill>
                <a:latin typeface="Calibri" panose="020F0502020204030204" pitchFamily="34" charset="0"/>
                <a:cs typeface="Calibri" panose="020F0502020204030204" pitchFamily="34" charset="0"/>
              </a:rPr>
              <a:t>– 1 až 2 nápoje týdně </a:t>
            </a:r>
          </a:p>
          <a:p>
            <a:r>
              <a:rPr lang="cs-CZ" sz="2000" dirty="0">
                <a:solidFill>
                  <a:schemeClr val="tx1"/>
                </a:solidFill>
                <a:latin typeface="Calibri" panose="020F0502020204030204" pitchFamily="34" charset="0"/>
                <a:cs typeface="Calibri" panose="020F0502020204030204" pitchFamily="34" charset="0"/>
              </a:rPr>
              <a:t>1 z 5 českých školáků si dá energetický nápoj každý týden – </a:t>
            </a:r>
            <a:r>
              <a:rPr lang="cs-CZ" sz="2000" b="1" dirty="0">
                <a:solidFill>
                  <a:schemeClr val="tx1"/>
                </a:solidFill>
                <a:latin typeface="Calibri" panose="020F0502020204030204" pitchFamily="34" charset="0"/>
                <a:cs typeface="Calibri" panose="020F0502020204030204" pitchFamily="34" charset="0"/>
              </a:rPr>
              <a:t>celkem 70 tisíc dětí</a:t>
            </a:r>
          </a:p>
          <a:p>
            <a:r>
              <a:rPr lang="cs-CZ" sz="2000" b="1" dirty="0">
                <a:solidFill>
                  <a:schemeClr val="tx1"/>
                </a:solidFill>
                <a:latin typeface="Calibri" panose="020F0502020204030204" pitchFamily="34" charset="0"/>
                <a:cs typeface="Calibri" panose="020F0502020204030204" pitchFamily="34" charset="0"/>
              </a:rPr>
              <a:t>Atraktivita pro sportovce – zvýšení výkonnosti – viz reklama „</a:t>
            </a:r>
            <a:r>
              <a:rPr lang="cs-CZ" sz="2000" b="1" dirty="0" err="1">
                <a:solidFill>
                  <a:schemeClr val="tx1"/>
                </a:solidFill>
                <a:latin typeface="Calibri" panose="020F0502020204030204" pitchFamily="34" charset="0"/>
                <a:cs typeface="Calibri" panose="020F0502020204030204" pitchFamily="34" charset="0"/>
              </a:rPr>
              <a:t>Energy</a:t>
            </a:r>
            <a:r>
              <a:rPr lang="cs-CZ" sz="2000" b="1" dirty="0">
                <a:solidFill>
                  <a:schemeClr val="tx1"/>
                </a:solidFill>
                <a:latin typeface="Calibri" panose="020F0502020204030204" pitchFamily="34" charset="0"/>
                <a:cs typeface="Calibri" panose="020F0502020204030204" pitchFamily="34" charset="0"/>
              </a:rPr>
              <a:t> drink hrdinů“: </a:t>
            </a:r>
            <a:r>
              <a:rPr lang="cs-CZ" sz="2000"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https://www.youtube.com/watch?v=q-77k3XfLjo</a:t>
            </a:r>
            <a:r>
              <a:rPr lang="cs-CZ" sz="2000" dirty="0">
                <a:solidFill>
                  <a:srgbClr val="0070C0"/>
                </a:solidFill>
                <a:latin typeface="Calibri" panose="020F0502020204030204" pitchFamily="34" charset="0"/>
                <a:cs typeface="Calibri" panose="020F0502020204030204" pitchFamily="34" charset="0"/>
              </a:rPr>
              <a:t> </a:t>
            </a:r>
          </a:p>
        </p:txBody>
      </p:sp>
      <p:sp>
        <p:nvSpPr>
          <p:cNvPr id="6" name="Zástupný symbol pro zápatí 3">
            <a:extLst>
              <a:ext uri="{FF2B5EF4-FFF2-40B4-BE49-F238E27FC236}">
                <a16:creationId xmlns:a16="http://schemas.microsoft.com/office/drawing/2014/main" id="{144F2960-E262-5D1A-7E92-2DC6C62F5C49}"/>
              </a:ext>
            </a:extLst>
          </p:cNvPr>
          <p:cNvSpPr>
            <a:spLocks noGrp="1"/>
          </p:cNvSpPr>
          <p:nvPr>
            <p:ph type="ftr" sz="quarter" idx="11"/>
          </p:nvPr>
        </p:nvSpPr>
        <p:spPr>
          <a:xfrm>
            <a:off x="581192" y="5973281"/>
            <a:ext cx="6917210" cy="365125"/>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3"/>
              </a:rPr>
              <a:t>https://zdravagenerace.cz/report/rizikove-chovani/</a:t>
            </a:r>
            <a:r>
              <a:rPr lang="cs-CZ" sz="1400" cap="none" dirty="0">
                <a:solidFill>
                  <a:schemeClr val="tx1"/>
                </a:solidFill>
                <a:latin typeface="Calibri" panose="020F0502020204030204" pitchFamily="34" charset="0"/>
                <a:cs typeface="Calibri" panose="020F0502020204030204" pitchFamily="34" charset="0"/>
              </a:rPr>
              <a:t> </a:t>
            </a:r>
          </a:p>
        </p:txBody>
      </p:sp>
      <p:pic>
        <p:nvPicPr>
          <p:cNvPr id="8" name="Obrázek 7" descr="Obsah obrázku Plechovka, Hliníková plechovka, Nápojová plechovka, nápoj&#10;&#10;Popis byl vytvořen automaticky">
            <a:extLst>
              <a:ext uri="{FF2B5EF4-FFF2-40B4-BE49-F238E27FC236}">
                <a16:creationId xmlns:a16="http://schemas.microsoft.com/office/drawing/2014/main" id="{DB666DE4-5CBA-73DC-FAF5-85551C7FFEDC}"/>
              </a:ext>
            </a:extLst>
          </p:cNvPr>
          <p:cNvPicPr>
            <a:picLocks noChangeAspect="1"/>
          </p:cNvPicPr>
          <p:nvPr/>
        </p:nvPicPr>
        <p:blipFill>
          <a:blip r:embed="rId4"/>
          <a:stretch>
            <a:fillRect/>
          </a:stretch>
        </p:blipFill>
        <p:spPr>
          <a:xfrm>
            <a:off x="9097504" y="4629507"/>
            <a:ext cx="2945143" cy="2228492"/>
          </a:xfrm>
          <a:prstGeom prst="rect">
            <a:avLst/>
          </a:prstGeom>
        </p:spPr>
      </p:pic>
    </p:spTree>
    <p:extLst>
      <p:ext uri="{BB962C8B-B14F-4D97-AF65-F5344CB8AC3E}">
        <p14:creationId xmlns:p14="http://schemas.microsoft.com/office/powerpoint/2010/main" val="1833137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8B57646-3FC6-D390-BB1A-1ACB0530C607}"/>
              </a:ext>
            </a:extLst>
          </p:cNvPr>
          <p:cNvSpPr>
            <a:spLocks noGrp="1"/>
          </p:cNvSpPr>
          <p:nvPr>
            <p:ph idx="1"/>
          </p:nvPr>
        </p:nvSpPr>
        <p:spPr>
          <a:xfrm>
            <a:off x="581192" y="2603627"/>
            <a:ext cx="11029615" cy="2666420"/>
          </a:xfrm>
        </p:spPr>
        <p:txBody>
          <a:bodyPr>
            <a:noAutofit/>
          </a:bodyPr>
          <a:lstStyle/>
          <a:p>
            <a:r>
              <a:rPr lang="cs-CZ" sz="2000" dirty="0">
                <a:solidFill>
                  <a:schemeClr val="tx1"/>
                </a:solidFill>
                <a:latin typeface="Calibri" panose="020F0502020204030204" pitchFamily="34" charset="0"/>
                <a:cs typeface="Calibri" panose="020F0502020204030204" pitchFamily="34" charset="0"/>
              </a:rPr>
              <a:t>Některé nápoje (PRIME) mají vysoké množství kofeinu </a:t>
            </a:r>
            <a:r>
              <a:rPr lang="cs-CZ" sz="2000" b="1" dirty="0">
                <a:solidFill>
                  <a:schemeClr val="tx1"/>
                </a:solidFill>
                <a:latin typeface="Calibri" panose="020F0502020204030204" pitchFamily="34" charset="0"/>
                <a:cs typeface="Calibri" panose="020F0502020204030204" pitchFamily="34" charset="0"/>
              </a:rPr>
              <a:t>(200 mg) </a:t>
            </a:r>
            <a:r>
              <a:rPr lang="cs-CZ" sz="2000" dirty="0">
                <a:solidFill>
                  <a:schemeClr val="tx1"/>
                </a:solidFill>
                <a:latin typeface="Calibri" panose="020F0502020204030204" pitchFamily="34" charset="0"/>
                <a:cs typeface="Calibri" panose="020F0502020204030204" pitchFamily="34" charset="0"/>
                <a:sym typeface="Wingdings" pitchFamily="2" charset="2"/>
              </a:rPr>
              <a:t> dvojnásobné ve srovnání s ostatními energetickými nápoji</a:t>
            </a:r>
          </a:p>
          <a:p>
            <a:r>
              <a:rPr lang="cs-CZ" sz="2000" dirty="0">
                <a:solidFill>
                  <a:schemeClr val="tx1"/>
                </a:solidFill>
                <a:latin typeface="Calibri" panose="020F0502020204030204" pitchFamily="34" charset="0"/>
                <a:cs typeface="Calibri" panose="020F0502020204030204" pitchFamily="34" charset="0"/>
                <a:sym typeface="Wingdings" pitchFamily="2" charset="2"/>
              </a:rPr>
              <a:t>EFSA (Evropský úřad pro bezpečnost potravin) považuje maximální bezpečnou dávku </a:t>
            </a:r>
            <a:r>
              <a:rPr lang="cs-CZ" sz="2000" b="1" dirty="0">
                <a:solidFill>
                  <a:schemeClr val="tx1"/>
                </a:solidFill>
                <a:latin typeface="Calibri" panose="020F0502020204030204" pitchFamily="34" charset="0"/>
                <a:cs typeface="Calibri" panose="020F0502020204030204" pitchFamily="34" charset="0"/>
                <a:sym typeface="Wingdings" pitchFamily="2" charset="2"/>
              </a:rPr>
              <a:t>3 mg / 1 kg váhy</a:t>
            </a:r>
          </a:p>
          <a:p>
            <a:r>
              <a:rPr lang="cs-CZ" sz="2000" dirty="0">
                <a:solidFill>
                  <a:schemeClr val="tx1"/>
                </a:solidFill>
                <a:latin typeface="Calibri" panose="020F0502020204030204" pitchFamily="34" charset="0"/>
                <a:cs typeface="Calibri" panose="020F0502020204030204" pitchFamily="34" charset="0"/>
                <a:sym typeface="Wingdings" pitchFamily="2" charset="2"/>
              </a:rPr>
              <a:t>Dle EVIRA (Finský úřad pro bezpečnost potravin) způsobuje </a:t>
            </a:r>
            <a:r>
              <a:rPr lang="cs-CZ" sz="2000" b="1" dirty="0">
                <a:solidFill>
                  <a:schemeClr val="tx1"/>
                </a:solidFill>
                <a:latin typeface="Calibri" panose="020F0502020204030204" pitchFamily="34" charset="0"/>
                <a:cs typeface="Calibri" panose="020F0502020204030204" pitchFamily="34" charset="0"/>
                <a:sym typeface="Wingdings" pitchFamily="2" charset="2"/>
              </a:rPr>
              <a:t>125 mg kofeinu </a:t>
            </a:r>
            <a:r>
              <a:rPr lang="cs-CZ" sz="2000" dirty="0">
                <a:solidFill>
                  <a:schemeClr val="tx1"/>
                </a:solidFill>
                <a:latin typeface="Calibri" panose="020F0502020204030204" pitchFamily="34" charset="0"/>
                <a:cs typeface="Calibri" panose="020F0502020204030204" pitchFamily="34" charset="0"/>
                <a:sym typeface="Wingdings" pitchFamily="2" charset="2"/>
              </a:rPr>
              <a:t>nesoustředěnost, nervozitu (u dětí do 50 kg) </a:t>
            </a:r>
          </a:p>
          <a:p>
            <a:r>
              <a:rPr lang="cs-CZ" sz="2000" dirty="0">
                <a:solidFill>
                  <a:schemeClr val="tx1"/>
                </a:solidFill>
                <a:latin typeface="Calibri" panose="020F0502020204030204" pitchFamily="34" charset="0"/>
                <a:cs typeface="Calibri" panose="020F0502020204030204" pitchFamily="34" charset="0"/>
                <a:sym typeface="Wingdings" pitchFamily="2" charset="2"/>
              </a:rPr>
              <a:t>Užívání kofeinu u dětí pod 12 let způsobuje nespavost, zvracení, třes, zvýšený krevní tlak, tachykardii, srdeční arytmii </a:t>
            </a:r>
          </a:p>
          <a:p>
            <a:r>
              <a:rPr lang="cs-CZ" sz="2000" dirty="0">
                <a:solidFill>
                  <a:schemeClr val="tx1"/>
                </a:solidFill>
                <a:latin typeface="Calibri" panose="020F0502020204030204" pitchFamily="34" charset="0"/>
                <a:cs typeface="Calibri" panose="020F0502020204030204" pitchFamily="34" charset="0"/>
                <a:sym typeface="Wingdings" pitchFamily="2" charset="2"/>
              </a:rPr>
              <a:t>Chronické užívání kofeinu může způsobit bolesti hlavy,</a:t>
            </a:r>
          </a:p>
          <a:p>
            <a:pPr marL="0" indent="0">
              <a:buNone/>
            </a:pPr>
            <a:r>
              <a:rPr lang="cs-CZ" sz="2000" dirty="0">
                <a:solidFill>
                  <a:schemeClr val="tx1"/>
                </a:solidFill>
                <a:latin typeface="Calibri" panose="020F0502020204030204" pitchFamily="34" charset="0"/>
                <a:cs typeface="Calibri" panose="020F0502020204030204" pitchFamily="34" charset="0"/>
                <a:sym typeface="Wingdings" pitchFamily="2" charset="2"/>
              </a:rPr>
              <a:t>      úzkostné stavy, hyperaktivní chování</a:t>
            </a:r>
            <a:endParaRPr lang="cs-CZ" sz="2000" dirty="0">
              <a:solidFill>
                <a:schemeClr val="tx1"/>
              </a:solidFill>
              <a:latin typeface="Calibri" panose="020F0502020204030204" pitchFamily="34" charset="0"/>
              <a:cs typeface="Calibri" panose="020F0502020204030204" pitchFamily="34" charset="0"/>
            </a:endParaRPr>
          </a:p>
        </p:txBody>
      </p:sp>
      <p:sp>
        <p:nvSpPr>
          <p:cNvPr id="4" name="Nadpis 1">
            <a:extLst>
              <a:ext uri="{FF2B5EF4-FFF2-40B4-BE49-F238E27FC236}">
                <a16:creationId xmlns:a16="http://schemas.microsoft.com/office/drawing/2014/main" id="{D66987BE-5236-C692-AE62-970D2F2A952C}"/>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RIZIKA ENERGETICKÝCH NÁPOJŮ</a:t>
            </a:r>
          </a:p>
        </p:txBody>
      </p:sp>
      <p:sp>
        <p:nvSpPr>
          <p:cNvPr id="5" name="Zástupný symbol pro zápatí 3">
            <a:extLst>
              <a:ext uri="{FF2B5EF4-FFF2-40B4-BE49-F238E27FC236}">
                <a16:creationId xmlns:a16="http://schemas.microsoft.com/office/drawing/2014/main" id="{4985585C-5634-DA1F-E0F4-E3A4F212188A}"/>
              </a:ext>
            </a:extLst>
          </p:cNvPr>
          <p:cNvSpPr>
            <a:spLocks noGrp="1"/>
          </p:cNvSpPr>
          <p:nvPr>
            <p:ph type="ftr" sz="quarter" idx="11"/>
          </p:nvPr>
        </p:nvSpPr>
        <p:spPr>
          <a:xfrm>
            <a:off x="581192" y="5973281"/>
            <a:ext cx="6917210" cy="365125"/>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3"/>
              </a:rPr>
              <a:t>https://www.cz-test.cz/clanek/deti-sili-po-nebezpecnem-hitu-rizika-prime-manie</a:t>
            </a:r>
            <a:r>
              <a:rPr lang="cs-CZ" sz="1400" cap="none" dirty="0">
                <a:solidFill>
                  <a:schemeClr val="tx1"/>
                </a:solidFill>
                <a:latin typeface="Calibri" panose="020F0502020204030204" pitchFamily="34" charset="0"/>
                <a:cs typeface="Calibri" panose="020F0502020204030204" pitchFamily="34" charset="0"/>
              </a:rPr>
              <a:t>  </a:t>
            </a:r>
          </a:p>
        </p:txBody>
      </p:sp>
      <p:pic>
        <p:nvPicPr>
          <p:cNvPr id="9" name="Obrázek 8" descr="Obsah obrázku Plechovka, Hliníková plechovka, Nápojová plechovka, nealkoholický nápoj&#10;&#10;Popis byl vytvořen automaticky">
            <a:extLst>
              <a:ext uri="{FF2B5EF4-FFF2-40B4-BE49-F238E27FC236}">
                <a16:creationId xmlns:a16="http://schemas.microsoft.com/office/drawing/2014/main" id="{0CB1100B-E562-2560-7176-F1D7D7374AD9}"/>
              </a:ext>
            </a:extLst>
          </p:cNvPr>
          <p:cNvPicPr>
            <a:picLocks noChangeAspect="1"/>
          </p:cNvPicPr>
          <p:nvPr/>
        </p:nvPicPr>
        <p:blipFill>
          <a:blip r:embed="rId4"/>
          <a:stretch>
            <a:fillRect/>
          </a:stretch>
        </p:blipFill>
        <p:spPr>
          <a:xfrm>
            <a:off x="9638797" y="4896560"/>
            <a:ext cx="1972010" cy="1972010"/>
          </a:xfrm>
          <a:prstGeom prst="rect">
            <a:avLst/>
          </a:prstGeom>
        </p:spPr>
      </p:pic>
    </p:spTree>
    <p:extLst>
      <p:ext uri="{BB962C8B-B14F-4D97-AF65-F5344CB8AC3E}">
        <p14:creationId xmlns:p14="http://schemas.microsoft.com/office/powerpoint/2010/main" val="164156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B11A9AF-916E-8AC5-49E9-DDE3CAAEB599}"/>
              </a:ext>
            </a:extLst>
          </p:cNvPr>
          <p:cNvSpPr>
            <a:spLocks noGrp="1"/>
          </p:cNvSpPr>
          <p:nvPr>
            <p:ph type="title"/>
          </p:nvPr>
        </p:nvSpPr>
        <p:spPr>
          <a:xfrm>
            <a:off x="959157" y="1113764"/>
            <a:ext cx="3269749" cy="4624327"/>
          </a:xfrm>
        </p:spPr>
        <p:txBody>
          <a:bodyPr anchor="ctr">
            <a:normAutofit/>
          </a:bodyPr>
          <a:lstStyle/>
          <a:p>
            <a:r>
              <a:rPr lang="cs-CZ" sz="3600" b="1" dirty="0">
                <a:solidFill>
                  <a:srgbClr val="FFFFFF"/>
                </a:solidFill>
                <a:latin typeface="Calibri" panose="020F0502020204030204" pitchFamily="34" charset="0"/>
                <a:cs typeface="Calibri" panose="020F0502020204030204" pitchFamily="34" charset="0"/>
              </a:rPr>
              <a:t>Jednorázová</a:t>
            </a:r>
            <a:br>
              <a:rPr lang="cs-CZ" sz="3600" b="1" dirty="0">
                <a:solidFill>
                  <a:srgbClr val="FFFFFF"/>
                </a:solidFill>
                <a:latin typeface="Calibri" panose="020F0502020204030204" pitchFamily="34" charset="0"/>
                <a:cs typeface="Calibri" panose="020F0502020204030204" pitchFamily="34" charset="0"/>
              </a:rPr>
            </a:br>
            <a:r>
              <a:rPr lang="cs-CZ" sz="3600" b="1" dirty="0">
                <a:solidFill>
                  <a:srgbClr val="FFFFFF"/>
                </a:solidFill>
                <a:latin typeface="Calibri" panose="020F0502020204030204" pitchFamily="34" charset="0"/>
                <a:cs typeface="Calibri" panose="020F0502020204030204" pitchFamily="34" charset="0"/>
              </a:rPr>
              <a:t>e-cigareta</a:t>
            </a:r>
            <a:br>
              <a:rPr lang="cs-CZ" sz="3200" dirty="0">
                <a:solidFill>
                  <a:srgbClr val="FFFFFF"/>
                </a:solidFill>
              </a:rPr>
            </a:br>
            <a:endParaRPr lang="cs-CZ" sz="3200" dirty="0">
              <a:solidFill>
                <a:srgbClr val="FFFFFF"/>
              </a:solidFill>
            </a:endParaRPr>
          </a:p>
        </p:txBody>
      </p:sp>
      <p:pic>
        <p:nvPicPr>
          <p:cNvPr id="4" name="object 2">
            <a:extLst>
              <a:ext uri="{FF2B5EF4-FFF2-40B4-BE49-F238E27FC236}">
                <a16:creationId xmlns:a16="http://schemas.microsoft.com/office/drawing/2014/main" id="{C130B8F4-AFD8-F5FE-FC84-627D4EFB9B29}"/>
              </a:ext>
            </a:extLst>
          </p:cNvPr>
          <p:cNvPicPr/>
          <p:nvPr/>
        </p:nvPicPr>
        <p:blipFill>
          <a:blip r:embed="rId2" cstate="print"/>
          <a:stretch>
            <a:fillRect/>
          </a:stretch>
        </p:blipFill>
        <p:spPr>
          <a:xfrm>
            <a:off x="5840884" y="430827"/>
            <a:ext cx="5175555" cy="5990199"/>
          </a:xfrm>
          <a:prstGeom prst="rect">
            <a:avLst/>
          </a:prstGeom>
        </p:spPr>
      </p:pic>
    </p:spTree>
    <p:extLst>
      <p:ext uri="{BB962C8B-B14F-4D97-AF65-F5344CB8AC3E}">
        <p14:creationId xmlns:p14="http://schemas.microsoft.com/office/powerpoint/2010/main" val="3750661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6101424-4602-A6B7-D52F-2F5B1DA62F59}"/>
              </a:ext>
            </a:extLst>
          </p:cNvPr>
          <p:cNvSpPr>
            <a:spLocks noGrp="1"/>
          </p:cNvSpPr>
          <p:nvPr>
            <p:ph idx="1"/>
          </p:nvPr>
        </p:nvSpPr>
        <p:spPr>
          <a:xfrm>
            <a:off x="581193" y="1463742"/>
            <a:ext cx="11029615" cy="3678303"/>
          </a:xfrm>
        </p:spPr>
        <p:txBody>
          <a:bodyPr>
            <a:normAutofit/>
          </a:bodyPr>
          <a:lstStyle/>
          <a:p>
            <a:r>
              <a:rPr lang="cs-CZ" sz="2000" dirty="0">
                <a:solidFill>
                  <a:schemeClr val="tx1"/>
                </a:solidFill>
                <a:latin typeface="Calibri" panose="020F0502020204030204" pitchFamily="34" charset="0"/>
                <a:cs typeface="Calibri" panose="020F0502020204030204" pitchFamily="34" charset="0"/>
              </a:rPr>
              <a:t>Neobsahuje cukr, vnímáno jako „zdravější“ než běžná Coca-Cola</a:t>
            </a:r>
          </a:p>
          <a:p>
            <a:r>
              <a:rPr lang="cs-CZ" sz="2000" dirty="0">
                <a:solidFill>
                  <a:schemeClr val="tx1"/>
                </a:solidFill>
                <a:latin typeface="Calibri" panose="020F0502020204030204" pitchFamily="34" charset="0"/>
                <a:cs typeface="Calibri" panose="020F0502020204030204" pitchFamily="34" charset="0"/>
              </a:rPr>
              <a:t>Obsahuje sladidlo </a:t>
            </a:r>
            <a:r>
              <a:rPr lang="cs-CZ" sz="2000" b="1" dirty="0">
                <a:solidFill>
                  <a:schemeClr val="tx1"/>
                </a:solidFill>
                <a:latin typeface="Calibri" panose="020F0502020204030204" pitchFamily="34" charset="0"/>
                <a:cs typeface="Calibri" panose="020F0502020204030204" pitchFamily="34" charset="0"/>
              </a:rPr>
              <a:t>aspartam</a:t>
            </a:r>
            <a:r>
              <a:rPr lang="cs-CZ" sz="2000" dirty="0">
                <a:solidFill>
                  <a:schemeClr val="tx1"/>
                </a:solidFill>
                <a:latin typeface="Calibri" panose="020F0502020204030204" pitchFamily="34" charset="0"/>
                <a:cs typeface="Calibri" panose="020F0502020204030204" pitchFamily="34" charset="0"/>
              </a:rPr>
              <a:t> – dle WHO se jedná o látku, která může způsobovat rakovinu </a:t>
            </a:r>
          </a:p>
          <a:p>
            <a:r>
              <a:rPr lang="cs-CZ" sz="2000" dirty="0">
                <a:solidFill>
                  <a:schemeClr val="tx1"/>
                </a:solidFill>
                <a:latin typeface="Calibri" panose="020F0502020204030204" pitchFamily="34" charset="0"/>
                <a:cs typeface="Calibri" panose="020F0502020204030204" pitchFamily="34" charset="0"/>
              </a:rPr>
              <a:t>Aspartam se běžně používá jako sladidlo v nápojích „bez cukru“ </a:t>
            </a:r>
          </a:p>
          <a:p>
            <a:r>
              <a:rPr lang="cs-CZ" sz="2000" dirty="0">
                <a:solidFill>
                  <a:schemeClr val="tx1"/>
                </a:solidFill>
                <a:latin typeface="Calibri" panose="020F0502020204030204" pitchFamily="34" charset="0"/>
                <a:cs typeface="Calibri" panose="020F0502020204030204" pitchFamily="34" charset="0"/>
              </a:rPr>
              <a:t>Používání aspartamu může souviset se vznikem rakoviny jater </a:t>
            </a:r>
          </a:p>
        </p:txBody>
      </p:sp>
      <p:sp>
        <p:nvSpPr>
          <p:cNvPr id="4" name="Nadpis 1">
            <a:extLst>
              <a:ext uri="{FF2B5EF4-FFF2-40B4-BE49-F238E27FC236}">
                <a16:creationId xmlns:a16="http://schemas.microsoft.com/office/drawing/2014/main" id="{E410CDBA-886E-4716-05BD-F2DA09BDF09C}"/>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COCA – COLA </a:t>
            </a:r>
            <a:r>
              <a:rPr lang="cs-CZ" sz="4500" b="1" dirty="0" err="1">
                <a:latin typeface="Calibri" panose="020F0502020204030204" pitchFamily="34" charset="0"/>
                <a:cs typeface="Calibri" panose="020F0502020204030204" pitchFamily="34" charset="0"/>
              </a:rPr>
              <a:t>zero</a:t>
            </a:r>
            <a:endParaRPr lang="cs-CZ" sz="4500" b="1" dirty="0">
              <a:latin typeface="Calibri" panose="020F0502020204030204" pitchFamily="34" charset="0"/>
              <a:cs typeface="Calibri" panose="020F0502020204030204" pitchFamily="34" charset="0"/>
            </a:endParaRPr>
          </a:p>
        </p:txBody>
      </p:sp>
      <p:sp>
        <p:nvSpPr>
          <p:cNvPr id="5" name="Zástupný symbol pro zápatí 3">
            <a:extLst>
              <a:ext uri="{FF2B5EF4-FFF2-40B4-BE49-F238E27FC236}">
                <a16:creationId xmlns:a16="http://schemas.microsoft.com/office/drawing/2014/main" id="{5E96E868-91E2-D2B1-1B05-630589721B49}"/>
              </a:ext>
            </a:extLst>
          </p:cNvPr>
          <p:cNvSpPr>
            <a:spLocks noGrp="1"/>
          </p:cNvSpPr>
          <p:nvPr>
            <p:ph type="ftr" sz="quarter" idx="11"/>
          </p:nvPr>
        </p:nvSpPr>
        <p:spPr>
          <a:xfrm>
            <a:off x="581192" y="5973281"/>
            <a:ext cx="6917210" cy="365125"/>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2"/>
              </a:rPr>
              <a:t>https://www.jimejinak.cz/coca-cola-zero-0-cukru-a-kofeinu-100-chemie/</a:t>
            </a:r>
            <a:r>
              <a:rPr lang="cs-CZ" sz="1400" cap="none" dirty="0">
                <a:solidFill>
                  <a:schemeClr val="tx1"/>
                </a:solidFill>
                <a:latin typeface="Calibri" panose="020F0502020204030204" pitchFamily="34" charset="0"/>
                <a:cs typeface="Calibri" panose="020F0502020204030204" pitchFamily="34" charset="0"/>
              </a:rPr>
              <a:t> </a:t>
            </a:r>
          </a:p>
        </p:txBody>
      </p:sp>
      <p:pic>
        <p:nvPicPr>
          <p:cNvPr id="7" name="Obrázek 6" descr="Obsah obrázku jídlo, nápoj, nealkoholický nápoj, Sycené nealkoholické nápoje&#10;&#10;Popis byl vytvořen automaticky">
            <a:extLst>
              <a:ext uri="{FF2B5EF4-FFF2-40B4-BE49-F238E27FC236}">
                <a16:creationId xmlns:a16="http://schemas.microsoft.com/office/drawing/2014/main" id="{2193011D-F1CC-72E5-9BF5-6E36C440C86E}"/>
              </a:ext>
            </a:extLst>
          </p:cNvPr>
          <p:cNvPicPr>
            <a:picLocks noChangeAspect="1"/>
          </p:cNvPicPr>
          <p:nvPr/>
        </p:nvPicPr>
        <p:blipFill>
          <a:blip r:embed="rId3"/>
          <a:stretch>
            <a:fillRect/>
          </a:stretch>
        </p:blipFill>
        <p:spPr>
          <a:xfrm>
            <a:off x="9360977" y="4318270"/>
            <a:ext cx="2831024" cy="2429637"/>
          </a:xfrm>
          <a:prstGeom prst="rect">
            <a:avLst/>
          </a:prstGeom>
        </p:spPr>
      </p:pic>
    </p:spTree>
    <p:extLst>
      <p:ext uri="{BB962C8B-B14F-4D97-AF65-F5344CB8AC3E}">
        <p14:creationId xmlns:p14="http://schemas.microsoft.com/office/powerpoint/2010/main" val="1971529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text, grafický design, snímek obrazovky, Grafika&#10;&#10;Popis byl vytvořen automaticky">
            <a:extLst>
              <a:ext uri="{FF2B5EF4-FFF2-40B4-BE49-F238E27FC236}">
                <a16:creationId xmlns:a16="http://schemas.microsoft.com/office/drawing/2014/main" id="{035073D7-4908-D1DD-B0A4-4FE0D40362FC}"/>
              </a:ext>
            </a:extLst>
          </p:cNvPr>
          <p:cNvPicPr>
            <a:picLocks noChangeAspect="1"/>
          </p:cNvPicPr>
          <p:nvPr/>
        </p:nvPicPr>
        <p:blipFill>
          <a:blip r:embed="rId2"/>
          <a:stretch>
            <a:fillRect/>
          </a:stretch>
        </p:blipFill>
        <p:spPr>
          <a:xfrm>
            <a:off x="8590207" y="4027957"/>
            <a:ext cx="3812147" cy="2857720"/>
          </a:xfrm>
          <a:prstGeom prst="rect">
            <a:avLst/>
          </a:prstGeom>
        </p:spPr>
      </p:pic>
      <p:sp>
        <p:nvSpPr>
          <p:cNvPr id="3" name="Zástupný obsah 2">
            <a:extLst>
              <a:ext uri="{FF2B5EF4-FFF2-40B4-BE49-F238E27FC236}">
                <a16:creationId xmlns:a16="http://schemas.microsoft.com/office/drawing/2014/main" id="{F780193C-2B89-62A0-8FCC-BDAEDB3C5283}"/>
              </a:ext>
            </a:extLst>
          </p:cNvPr>
          <p:cNvSpPr>
            <a:spLocks noGrp="1"/>
          </p:cNvSpPr>
          <p:nvPr>
            <p:ph idx="1"/>
          </p:nvPr>
        </p:nvSpPr>
        <p:spPr/>
        <p:txBody>
          <a:bodyPr/>
          <a:lstStyle/>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Legálně prodejný</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 prodeji pod různými názvy – </a:t>
            </a:r>
            <a:r>
              <a:rPr lang="cs-CZ"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Energy</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Sniff</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Snow</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Blow</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apod. </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Napodobuje kokain (vzhledem i způsobem konzumace)</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Zdravotní rizika – při opakovaném použití může poškodit nosní tkáň a sliznici, oslabit dýchací cesty, vést ke krvácení nebo infekci dutin nebo dokonce k prasknutí nosní přepážky </a:t>
            </a: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Reklama z Německa: </a:t>
            </a:r>
            <a:r>
              <a:rPr lang="cs-CZ" sz="2000" u="sng"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https://www.youtube.com/watch?v=Q3x-0U3Uw0g</a:t>
            </a:r>
            <a:r>
              <a:rPr lang="cs-CZ"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cs-CZ" sz="2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Nadpis 1">
            <a:extLst>
              <a:ext uri="{FF2B5EF4-FFF2-40B4-BE49-F238E27FC236}">
                <a16:creationId xmlns:a16="http://schemas.microsoft.com/office/drawing/2014/main" id="{B05EC383-43C0-E0C6-5C6F-1B00193071D9}"/>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ŠŇUPACÍ KOFEIN</a:t>
            </a:r>
          </a:p>
        </p:txBody>
      </p:sp>
    </p:spTree>
    <p:extLst>
      <p:ext uri="{BB962C8B-B14F-4D97-AF65-F5344CB8AC3E}">
        <p14:creationId xmlns:p14="http://schemas.microsoft.com/office/powerpoint/2010/main" val="2263721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619FC8B-79AE-D602-893B-D5DA080556E3}"/>
              </a:ext>
            </a:extLst>
          </p:cNvPr>
          <p:cNvSpPr>
            <a:spLocks noGrp="1"/>
          </p:cNvSpPr>
          <p:nvPr>
            <p:ph idx="1"/>
          </p:nvPr>
        </p:nvSpPr>
        <p:spPr>
          <a:xfrm>
            <a:off x="581192" y="2005467"/>
            <a:ext cx="11029615" cy="3678303"/>
          </a:xfrm>
        </p:spPr>
        <p:txBody>
          <a:bodyPr>
            <a:normAutofit/>
          </a:bodyPr>
          <a:lstStyle/>
          <a:p>
            <a:pPr lvl="1"/>
            <a:r>
              <a:rPr lang="cs-CZ" sz="2000" b="1" dirty="0">
                <a:solidFill>
                  <a:schemeClr val="tx1"/>
                </a:solidFill>
                <a:latin typeface="Calibri" panose="020F0502020204030204" pitchFamily="34" charset="0"/>
                <a:cs typeface="Calibri" panose="020F0502020204030204" pitchFamily="34" charset="0"/>
              </a:rPr>
              <a:t>Ptát se </a:t>
            </a:r>
            <a:r>
              <a:rPr lang="cs-CZ" sz="2000" dirty="0">
                <a:solidFill>
                  <a:schemeClr val="tx1"/>
                </a:solidFill>
                <a:latin typeface="Calibri" panose="020F0502020204030204" pitchFamily="34" charset="0"/>
                <a:cs typeface="Calibri" panose="020F0502020204030204" pitchFamily="34" charset="0"/>
              </a:rPr>
              <a:t>– Proč mu chutná? Jak se po něm cítí? Proč ho pije? </a:t>
            </a:r>
          </a:p>
          <a:p>
            <a:pPr lvl="1"/>
            <a:r>
              <a:rPr lang="cs-CZ" sz="2000" b="1" dirty="0">
                <a:solidFill>
                  <a:schemeClr val="tx1"/>
                </a:solidFill>
                <a:latin typeface="Calibri" panose="020F0502020204030204" pitchFamily="34" charset="0"/>
                <a:cs typeface="Calibri" panose="020F0502020204030204" pitchFamily="34" charset="0"/>
              </a:rPr>
              <a:t>Vysvětlit </a:t>
            </a:r>
            <a:r>
              <a:rPr lang="cs-CZ" sz="2000" dirty="0">
                <a:solidFill>
                  <a:schemeClr val="tx1"/>
                </a:solidFill>
                <a:latin typeface="Calibri" panose="020F0502020204030204" pitchFamily="34" charset="0"/>
                <a:cs typeface="Calibri" panose="020F0502020204030204" pitchFamily="34" charset="0"/>
              </a:rPr>
              <a:t>– Co jsou energetické nápoje, proč jsou populární, proč nejsou příliš v pořádku </a:t>
            </a:r>
          </a:p>
          <a:p>
            <a:pPr lvl="1"/>
            <a:r>
              <a:rPr lang="cs-CZ" sz="2000" b="1" dirty="0">
                <a:solidFill>
                  <a:schemeClr val="tx1"/>
                </a:solidFill>
                <a:latin typeface="Calibri" panose="020F0502020204030204" pitchFamily="34" charset="0"/>
                <a:cs typeface="Calibri" panose="020F0502020204030204" pitchFamily="34" charset="0"/>
              </a:rPr>
              <a:t>Navrhnout</a:t>
            </a:r>
            <a:r>
              <a:rPr lang="cs-CZ" sz="2000" dirty="0">
                <a:solidFill>
                  <a:schemeClr val="tx1"/>
                </a:solidFill>
                <a:latin typeface="Calibri" panose="020F0502020204030204" pitchFamily="34" charset="0"/>
                <a:cs typeface="Calibri" panose="020F0502020204030204" pitchFamily="34" charset="0"/>
              </a:rPr>
              <a:t> – Co jiného by ti mohlo pomoct? Jak se dá jinak řešit např. únava? </a:t>
            </a:r>
          </a:p>
          <a:p>
            <a:pPr lvl="1"/>
            <a:r>
              <a:rPr lang="cs-CZ" sz="2000" b="1" dirty="0">
                <a:solidFill>
                  <a:schemeClr val="tx1"/>
                </a:solidFill>
                <a:latin typeface="Calibri" panose="020F0502020204030204" pitchFamily="34" charset="0"/>
                <a:cs typeface="Calibri" panose="020F0502020204030204" pitchFamily="34" charset="0"/>
              </a:rPr>
              <a:t>Zdržet se odsuzujících komentářů </a:t>
            </a:r>
            <a:r>
              <a:rPr lang="cs-CZ" sz="2000" dirty="0">
                <a:solidFill>
                  <a:schemeClr val="tx1"/>
                </a:solidFill>
                <a:latin typeface="Calibri" panose="020F0502020204030204" pitchFamily="34" charset="0"/>
                <a:cs typeface="Calibri" panose="020F0502020204030204" pitchFamily="34" charset="0"/>
              </a:rPr>
              <a:t>– Jak to můžeš pít? </a:t>
            </a:r>
          </a:p>
          <a:p>
            <a:pPr lvl="1"/>
            <a:r>
              <a:rPr lang="cs-CZ" sz="2000" b="1" dirty="0">
                <a:solidFill>
                  <a:schemeClr val="tx1"/>
                </a:solidFill>
                <a:latin typeface="Calibri" panose="020F0502020204030204" pitchFamily="34" charset="0"/>
                <a:cs typeface="Calibri" panose="020F0502020204030204" pitchFamily="34" charset="0"/>
              </a:rPr>
              <a:t>Zdůraznit dětem, že mají osobní odpovědnost za své zdraví</a:t>
            </a:r>
          </a:p>
          <a:p>
            <a:pPr lvl="1"/>
            <a:r>
              <a:rPr lang="cs-CZ" sz="2000" b="1" dirty="0">
                <a:solidFill>
                  <a:schemeClr val="tx1"/>
                </a:solidFill>
                <a:latin typeface="Calibri" panose="020F0502020204030204" pitchFamily="34" charset="0"/>
                <a:cs typeface="Calibri" panose="020F0502020204030204" pitchFamily="34" charset="0"/>
              </a:rPr>
              <a:t>Jít dětem příkladem </a:t>
            </a:r>
            <a:r>
              <a:rPr lang="cs-CZ" sz="2000" dirty="0">
                <a:solidFill>
                  <a:schemeClr val="tx1"/>
                </a:solidFill>
                <a:latin typeface="Calibri" panose="020F0502020204030204" pitchFamily="34" charset="0"/>
                <a:cs typeface="Calibri" panose="020F0502020204030204" pitchFamily="34" charset="0"/>
              </a:rPr>
              <a:t>– např. zdravé svačiny, ovoce, zelenina… </a:t>
            </a:r>
            <a:endParaRPr lang="cs-CZ" sz="2000" b="1" dirty="0">
              <a:solidFill>
                <a:schemeClr val="tx1"/>
              </a:solidFill>
              <a:latin typeface="Calibri" panose="020F0502020204030204" pitchFamily="34" charset="0"/>
              <a:cs typeface="Calibri" panose="020F0502020204030204" pitchFamily="34" charset="0"/>
            </a:endParaRPr>
          </a:p>
        </p:txBody>
      </p:sp>
      <p:sp>
        <p:nvSpPr>
          <p:cNvPr id="5" name="Zástupný symbol pro zápatí 3">
            <a:extLst>
              <a:ext uri="{FF2B5EF4-FFF2-40B4-BE49-F238E27FC236}">
                <a16:creationId xmlns:a16="http://schemas.microsoft.com/office/drawing/2014/main" id="{DFD38BD6-6F8A-FBAA-6518-2B07CF5386DA}"/>
              </a:ext>
            </a:extLst>
          </p:cNvPr>
          <p:cNvSpPr>
            <a:spLocks noGrp="1"/>
          </p:cNvSpPr>
          <p:nvPr>
            <p:ph type="ftr" sz="quarter" idx="11"/>
          </p:nvPr>
        </p:nvSpPr>
        <p:spPr>
          <a:xfrm>
            <a:off x="581192" y="5973282"/>
            <a:ext cx="8274050" cy="350058"/>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2"/>
              </a:rPr>
              <a:t>https://www.ulekare.cz/clanek/nepij-energetak-jak-s-detmi-mluvit-o-nabuzujicich-napojich-483989</a:t>
            </a:r>
            <a:r>
              <a:rPr lang="cs-CZ" sz="1400" cap="none" dirty="0">
                <a:solidFill>
                  <a:schemeClr val="tx1"/>
                </a:solidFill>
                <a:latin typeface="Calibri" panose="020F0502020204030204" pitchFamily="34" charset="0"/>
                <a:cs typeface="Calibri" panose="020F0502020204030204" pitchFamily="34" charset="0"/>
              </a:rPr>
              <a:t> </a:t>
            </a:r>
          </a:p>
        </p:txBody>
      </p:sp>
      <p:sp>
        <p:nvSpPr>
          <p:cNvPr id="7" name="Nadpis 1">
            <a:extLst>
              <a:ext uri="{FF2B5EF4-FFF2-40B4-BE49-F238E27FC236}">
                <a16:creationId xmlns:a16="http://schemas.microsoft.com/office/drawing/2014/main" id="{A0DDD9E2-1332-1CA2-4499-9F430AF7B88A}"/>
              </a:ext>
            </a:extLst>
          </p:cNvPr>
          <p:cNvSpPr>
            <a:spLocks noGrp="1"/>
          </p:cNvSpPr>
          <p:nvPr>
            <p:ph type="title"/>
          </p:nvPr>
        </p:nvSpPr>
        <p:spPr>
          <a:xfrm>
            <a:off x="581192" y="702156"/>
            <a:ext cx="11029616" cy="1013800"/>
          </a:xfrm>
        </p:spPr>
        <p:txBody>
          <a:bodyPr>
            <a:noAutofit/>
          </a:bodyPr>
          <a:lstStyle/>
          <a:p>
            <a:pPr algn="ctr"/>
            <a:r>
              <a:rPr lang="cs-CZ" sz="3900" b="1" dirty="0">
                <a:latin typeface="Calibri" panose="020F0502020204030204" pitchFamily="34" charset="0"/>
                <a:cs typeface="Calibri" panose="020F0502020204030204" pitchFamily="34" charset="0"/>
              </a:rPr>
              <a:t>JAK MLUVIT S DĚTMI O ENERGETICKÝCH NÁPOJÍCH?</a:t>
            </a:r>
          </a:p>
        </p:txBody>
      </p:sp>
      <p:pic>
        <p:nvPicPr>
          <p:cNvPr id="9" name="Obrázek 8" descr="Obsah obrázku nealkoholický nápoj, Plechovka&#10;&#10;Popis byl vytvořen automaticky">
            <a:extLst>
              <a:ext uri="{FF2B5EF4-FFF2-40B4-BE49-F238E27FC236}">
                <a16:creationId xmlns:a16="http://schemas.microsoft.com/office/drawing/2014/main" id="{C38F8D88-7689-80BA-FE21-FD23ACA3610E}"/>
              </a:ext>
            </a:extLst>
          </p:cNvPr>
          <p:cNvPicPr>
            <a:picLocks noChangeAspect="1"/>
          </p:cNvPicPr>
          <p:nvPr/>
        </p:nvPicPr>
        <p:blipFill>
          <a:blip r:embed="rId3"/>
          <a:stretch>
            <a:fillRect/>
          </a:stretch>
        </p:blipFill>
        <p:spPr>
          <a:xfrm>
            <a:off x="9224962" y="4179406"/>
            <a:ext cx="1976438" cy="1976438"/>
          </a:xfrm>
          <a:prstGeom prst="rect">
            <a:avLst/>
          </a:prstGeom>
        </p:spPr>
      </p:pic>
    </p:spTree>
    <p:extLst>
      <p:ext uri="{BB962C8B-B14F-4D97-AF65-F5344CB8AC3E}">
        <p14:creationId xmlns:p14="http://schemas.microsoft.com/office/powerpoint/2010/main" val="2705569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EB2B796-E3D3-6C47-A4D1-E588960279FF}"/>
              </a:ext>
            </a:extLst>
          </p:cNvPr>
          <p:cNvSpPr>
            <a:spLocks noGrp="1"/>
          </p:cNvSpPr>
          <p:nvPr>
            <p:ph idx="1"/>
          </p:nvPr>
        </p:nvSpPr>
        <p:spPr>
          <a:xfrm>
            <a:off x="581192" y="2477541"/>
            <a:ext cx="11029615" cy="3678303"/>
          </a:xfrm>
        </p:spPr>
        <p:txBody>
          <a:bodyPr>
            <a:normAutofit lnSpcReduction="10000"/>
          </a:bodyPr>
          <a:lstStyle/>
          <a:p>
            <a:pPr algn="just"/>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 malé děti </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 </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Naše tělíčko je jako auto a srdce je jako motor toho auta. Energetický nápoj je jako speciální benzín, který ale může auto pokazit a může pokazit hlavně motor (srdíčko). Srdíčko po tomhle speciálním benzínu až moc bije, může se pokazit, přestat fungovat a může být nemocné. </a:t>
            </a:r>
          </a:p>
          <a:p>
            <a:pPr algn="just"/>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Starší dětí </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 </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Mnoho cukru což vede k obezitě, zhoršuje spánek a soustředěnost</a:t>
            </a:r>
          </a:p>
          <a:p>
            <a:pPr marL="0" indent="0" algn="just">
              <a:buNone/>
            </a:pP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Kofein mě zbaví únavy? </a:t>
            </a:r>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cs-CZ"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Když si dám kofein, tak to neznamená, že únava zmizí. Kofein pouze blokuje únavu! Když jsme unavení, naše tělo nám přirozeně vysílá signály, že si máme odpočinout. Kofein ale tyto signály blokuje a zastavuje je. Neznamená to však, že tělo není unavené, stále potřebuje odpočívat!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Nadpis 1">
            <a:extLst>
              <a:ext uri="{FF2B5EF4-FFF2-40B4-BE49-F238E27FC236}">
                <a16:creationId xmlns:a16="http://schemas.microsoft.com/office/drawing/2014/main" id="{78E8EAB6-6E03-014B-1308-5842B5B991C2}"/>
              </a:ext>
            </a:extLst>
          </p:cNvPr>
          <p:cNvSpPr>
            <a:spLocks noGrp="1"/>
          </p:cNvSpPr>
          <p:nvPr>
            <p:ph type="title"/>
          </p:nvPr>
        </p:nvSpPr>
        <p:spPr>
          <a:xfrm>
            <a:off x="581192" y="702156"/>
            <a:ext cx="11029616" cy="1013800"/>
          </a:xfrm>
        </p:spPr>
        <p:txBody>
          <a:bodyPr>
            <a:noAutofit/>
          </a:bodyPr>
          <a:lstStyle/>
          <a:p>
            <a:pPr algn="ctr"/>
            <a:r>
              <a:rPr lang="cs-CZ" sz="3600" b="1" dirty="0">
                <a:latin typeface="Calibri" panose="020F0502020204030204" pitchFamily="34" charset="0"/>
                <a:cs typeface="Calibri" panose="020F0502020204030204" pitchFamily="34" charset="0"/>
              </a:rPr>
              <a:t>JAK VYSVĚTLIT RIZIKA ENERGETICKÝCH NÁPOJŮ DĚTEM?</a:t>
            </a:r>
          </a:p>
        </p:txBody>
      </p:sp>
    </p:spTree>
    <p:extLst>
      <p:ext uri="{BB962C8B-B14F-4D97-AF65-F5344CB8AC3E}">
        <p14:creationId xmlns:p14="http://schemas.microsoft.com/office/powerpoint/2010/main" val="114622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F1789E9-ECDF-F9C4-1BA8-3529B3545430}"/>
              </a:ext>
            </a:extLst>
          </p:cNvPr>
          <p:cNvSpPr>
            <a:spLocks noGrp="1"/>
          </p:cNvSpPr>
          <p:nvPr>
            <p:ph idx="1"/>
          </p:nvPr>
        </p:nvSpPr>
        <p:spPr>
          <a:xfrm>
            <a:off x="581193" y="2477541"/>
            <a:ext cx="11029615" cy="3678303"/>
          </a:xfrm>
        </p:spPr>
        <p:txBody>
          <a:bodyPr>
            <a:normAutofit fontScale="92500" lnSpcReduction="20000"/>
          </a:bodyPr>
          <a:lstStyle/>
          <a:p>
            <a:r>
              <a:rPr lang="cs-CZ" sz="2200" b="1" dirty="0">
                <a:solidFill>
                  <a:schemeClr val="tx1"/>
                </a:solidFill>
                <a:latin typeface="Calibri" panose="020F0502020204030204" pitchFamily="34" charset="0"/>
                <a:cs typeface="Calibri" panose="020F0502020204030204" pitchFamily="34" charset="0"/>
              </a:rPr>
              <a:t>Příznaky: </a:t>
            </a:r>
          </a:p>
          <a:p>
            <a:pPr lvl="1"/>
            <a:r>
              <a:rPr lang="cs-CZ" sz="2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Neustále touha být on-line </a:t>
            </a:r>
            <a:endParaRPr lang="cs-CZ" sz="2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lvl="1"/>
            <a:r>
              <a:rPr lang="cs-CZ" sz="2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Změny nálady</a:t>
            </a:r>
            <a:endParaRPr lang="cs-CZ" sz="2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lvl="1"/>
            <a:r>
              <a:rPr lang="cs-CZ" sz="2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Zvyšující se tolerance</a:t>
            </a:r>
            <a:endParaRPr lang="cs-CZ" sz="2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lvl="1"/>
            <a:r>
              <a:rPr lang="cs-CZ" sz="2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Abstinenční příznaky – neklid, nepříjemné psychické stavy </a:t>
            </a:r>
            <a:endParaRPr lang="cs-CZ" sz="2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lvl="1"/>
            <a:r>
              <a:rPr lang="cs-CZ" sz="2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Ignorování fyzických potřeb – jídlo, pití, pohyb, aktivity </a:t>
            </a:r>
            <a:endParaRPr lang="cs-CZ" sz="2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lvl="1"/>
            <a:r>
              <a:rPr lang="cs-CZ" sz="2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Zanedbávání jiných aktivit – studium, setkávání s přáteli, koníčky apod. </a:t>
            </a:r>
            <a:endParaRPr lang="cs-CZ" sz="2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lvl="1"/>
            <a:r>
              <a:rPr lang="cs-CZ" sz="2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Poruchy spánku </a:t>
            </a:r>
            <a:endParaRPr lang="cs-CZ" sz="22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lvl="1"/>
            <a:r>
              <a:rPr lang="cs-CZ" sz="2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Sociální izolace </a:t>
            </a:r>
            <a:endParaRPr lang="cs-CZ"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endParaRPr lang="cs-CZ" dirty="0"/>
          </a:p>
        </p:txBody>
      </p:sp>
      <p:sp>
        <p:nvSpPr>
          <p:cNvPr id="4" name="Nadpis 1">
            <a:extLst>
              <a:ext uri="{FF2B5EF4-FFF2-40B4-BE49-F238E27FC236}">
                <a16:creationId xmlns:a16="http://schemas.microsoft.com/office/drawing/2014/main" id="{6356B8B8-C169-5035-1A09-018F83FD76CD}"/>
              </a:ext>
            </a:extLst>
          </p:cNvPr>
          <p:cNvSpPr>
            <a:spLocks noGrp="1"/>
          </p:cNvSpPr>
          <p:nvPr>
            <p:ph type="title"/>
          </p:nvPr>
        </p:nvSpPr>
        <p:spPr>
          <a:xfrm>
            <a:off x="581192" y="702156"/>
            <a:ext cx="11029616" cy="1013800"/>
          </a:xfrm>
        </p:spPr>
        <p:txBody>
          <a:bodyPr>
            <a:noAutofit/>
          </a:bodyPr>
          <a:lstStyle/>
          <a:p>
            <a:pPr algn="ctr"/>
            <a:r>
              <a:rPr lang="cs-CZ" sz="4500" b="1" dirty="0">
                <a:latin typeface="Calibri" panose="020F0502020204030204" pitchFamily="34" charset="0"/>
                <a:cs typeface="Calibri" panose="020F0502020204030204" pitchFamily="34" charset="0"/>
              </a:rPr>
              <a:t>DIGITÁLNÍ ZÁVISLOST</a:t>
            </a:r>
          </a:p>
        </p:txBody>
      </p:sp>
      <p:pic>
        <p:nvPicPr>
          <p:cNvPr id="5" name="Obrázek 4">
            <a:extLst>
              <a:ext uri="{FF2B5EF4-FFF2-40B4-BE49-F238E27FC236}">
                <a16:creationId xmlns:a16="http://schemas.microsoft.com/office/drawing/2014/main" id="{59B77804-0978-7CEB-680F-5BF12AFD2375}"/>
              </a:ext>
            </a:extLst>
          </p:cNvPr>
          <p:cNvPicPr>
            <a:picLocks noChangeAspect="1"/>
          </p:cNvPicPr>
          <p:nvPr/>
        </p:nvPicPr>
        <p:blipFill>
          <a:blip r:embed="rId2"/>
          <a:stretch>
            <a:fillRect/>
          </a:stretch>
        </p:blipFill>
        <p:spPr>
          <a:xfrm>
            <a:off x="8556668" y="2984965"/>
            <a:ext cx="3453384" cy="3453384"/>
          </a:xfrm>
          <a:prstGeom prst="rect">
            <a:avLst/>
          </a:prstGeom>
        </p:spPr>
      </p:pic>
    </p:spTree>
    <p:extLst>
      <p:ext uri="{BB962C8B-B14F-4D97-AF65-F5344CB8AC3E}">
        <p14:creationId xmlns:p14="http://schemas.microsoft.com/office/powerpoint/2010/main" val="4238072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Mobilní telefon&#10;&#10;Popis byl vytvořen automaticky">
            <a:extLst>
              <a:ext uri="{FF2B5EF4-FFF2-40B4-BE49-F238E27FC236}">
                <a16:creationId xmlns:a16="http://schemas.microsoft.com/office/drawing/2014/main" id="{C378A710-5535-7806-1FD3-257097578F49}"/>
              </a:ext>
            </a:extLst>
          </p:cNvPr>
          <p:cNvPicPr>
            <a:picLocks noChangeAspect="1"/>
          </p:cNvPicPr>
          <p:nvPr/>
        </p:nvPicPr>
        <p:blipFill>
          <a:blip r:embed="rId2"/>
          <a:stretch>
            <a:fillRect/>
          </a:stretch>
        </p:blipFill>
        <p:spPr>
          <a:xfrm>
            <a:off x="8855242" y="1955756"/>
            <a:ext cx="2574758" cy="2574758"/>
          </a:xfrm>
          <a:prstGeom prst="rect">
            <a:avLst/>
          </a:prstGeom>
        </p:spPr>
      </p:pic>
      <p:sp>
        <p:nvSpPr>
          <p:cNvPr id="4" name="Nadpis 1">
            <a:extLst>
              <a:ext uri="{FF2B5EF4-FFF2-40B4-BE49-F238E27FC236}">
                <a16:creationId xmlns:a16="http://schemas.microsoft.com/office/drawing/2014/main" id="{9738ACC8-3BED-84D5-E559-E3C090F54E67}"/>
              </a:ext>
            </a:extLst>
          </p:cNvPr>
          <p:cNvSpPr>
            <a:spLocks noGrp="1"/>
          </p:cNvSpPr>
          <p:nvPr>
            <p:ph type="title"/>
          </p:nvPr>
        </p:nvSpPr>
        <p:spPr>
          <a:xfrm>
            <a:off x="581192" y="702156"/>
            <a:ext cx="11029616" cy="1013800"/>
          </a:xfrm>
        </p:spPr>
        <p:txBody>
          <a:bodyPr>
            <a:noAutofit/>
          </a:bodyPr>
          <a:lstStyle/>
          <a:p>
            <a:pPr algn="ctr"/>
            <a:r>
              <a:rPr lang="cs-CZ" sz="4500" b="1" dirty="0">
                <a:latin typeface="Calibri" panose="020F0502020204030204" pitchFamily="34" charset="0"/>
                <a:cs typeface="Calibri" panose="020F0502020204030204" pitchFamily="34" charset="0"/>
              </a:rPr>
              <a:t>NOMOFOBIE</a:t>
            </a:r>
          </a:p>
        </p:txBody>
      </p:sp>
      <p:sp>
        <p:nvSpPr>
          <p:cNvPr id="5" name="Zástupný obsah 2">
            <a:extLst>
              <a:ext uri="{FF2B5EF4-FFF2-40B4-BE49-F238E27FC236}">
                <a16:creationId xmlns:a16="http://schemas.microsoft.com/office/drawing/2014/main" id="{E51A7C16-5B7B-B4CE-AF4A-838439712D77}"/>
              </a:ext>
            </a:extLst>
          </p:cNvPr>
          <p:cNvSpPr>
            <a:spLocks noGrp="1"/>
          </p:cNvSpPr>
          <p:nvPr>
            <p:ph idx="1"/>
          </p:nvPr>
        </p:nvSpPr>
        <p:spPr>
          <a:xfrm>
            <a:off x="581193" y="2470008"/>
            <a:ext cx="11029615" cy="3678303"/>
          </a:xfrm>
        </p:spPr>
        <p:txBody>
          <a:bodyPr>
            <a:normAutofit/>
          </a:bodyPr>
          <a:lstStyle/>
          <a:p>
            <a:r>
              <a:rPr lang="cs-CZ" sz="2000" b="1" dirty="0">
                <a:solidFill>
                  <a:schemeClr val="tx1"/>
                </a:solidFill>
                <a:latin typeface="Calibri" panose="020F0502020204030204" pitchFamily="34" charset="0"/>
                <a:cs typeface="Calibri" panose="020F0502020204030204" pitchFamily="34" charset="0"/>
              </a:rPr>
              <a:t>No mobile </a:t>
            </a:r>
            <a:r>
              <a:rPr lang="cs-CZ" sz="2000" b="1" dirty="0" err="1">
                <a:solidFill>
                  <a:schemeClr val="tx1"/>
                </a:solidFill>
                <a:latin typeface="Calibri" panose="020F0502020204030204" pitchFamily="34" charset="0"/>
                <a:cs typeface="Calibri" panose="020F0502020204030204" pitchFamily="34" charset="0"/>
              </a:rPr>
              <a:t>phone</a:t>
            </a:r>
            <a:r>
              <a:rPr lang="cs-CZ" sz="2000" b="1" dirty="0">
                <a:solidFill>
                  <a:schemeClr val="tx1"/>
                </a:solidFill>
                <a:latin typeface="Calibri" panose="020F0502020204030204" pitchFamily="34" charset="0"/>
                <a:cs typeface="Calibri" panose="020F0502020204030204" pitchFamily="34" charset="0"/>
              </a:rPr>
              <a:t> fobie – závislost na mobilním telefonu </a:t>
            </a:r>
          </a:p>
          <a:p>
            <a:r>
              <a:rPr lang="cs-CZ" sz="2000" b="1" dirty="0">
                <a:solidFill>
                  <a:schemeClr val="tx1"/>
                </a:solidFill>
                <a:latin typeface="Calibri" panose="020F0502020204030204" pitchFamily="34" charset="0"/>
                <a:cs typeface="Calibri" panose="020F0502020204030204" pitchFamily="34" charset="0"/>
              </a:rPr>
              <a:t>Příznaky: </a:t>
            </a:r>
          </a:p>
          <a:p>
            <a:pPr lvl="1"/>
            <a:r>
              <a:rPr lang="cs-CZ" sz="2000" dirty="0">
                <a:solidFill>
                  <a:schemeClr val="tx1"/>
                </a:solidFill>
                <a:latin typeface="Calibri" panose="020F0502020204030204" pitchFamily="34" charset="0"/>
                <a:cs typeface="Calibri" panose="020F0502020204030204" pitchFamily="34" charset="0"/>
              </a:rPr>
              <a:t>Úzkost z odloučení</a:t>
            </a:r>
          </a:p>
          <a:p>
            <a:pPr lvl="1"/>
            <a:r>
              <a:rPr lang="cs-CZ" sz="2000" dirty="0">
                <a:solidFill>
                  <a:schemeClr val="tx1"/>
                </a:solidFill>
                <a:latin typeface="Calibri" panose="020F0502020204030204" pitchFamily="34" charset="0"/>
                <a:cs typeface="Calibri" panose="020F0502020204030204" pitchFamily="34" charset="0"/>
              </a:rPr>
              <a:t>Úzkost při docházení baterie, přerušení spojení, ztrátě telefonu </a:t>
            </a:r>
          </a:p>
          <a:p>
            <a:pPr lvl="1"/>
            <a:r>
              <a:rPr lang="cs-CZ" sz="2000" dirty="0">
                <a:solidFill>
                  <a:schemeClr val="tx1"/>
                </a:solidFill>
                <a:latin typeface="Calibri" panose="020F0502020204030204" pitchFamily="34" charset="0"/>
                <a:cs typeface="Calibri" panose="020F0502020204030204" pitchFamily="34" charset="0"/>
              </a:rPr>
              <a:t>Nervozita, když telefon nemám, neustálé kontrolování telefonu </a:t>
            </a:r>
          </a:p>
          <a:p>
            <a:pPr lvl="1"/>
            <a:r>
              <a:rPr lang="cs-CZ" sz="2000" dirty="0">
                <a:solidFill>
                  <a:schemeClr val="tx1"/>
                </a:solidFill>
                <a:latin typeface="Calibri" panose="020F0502020204030204" pitchFamily="34" charset="0"/>
                <a:cs typeface="Calibri" panose="020F0502020204030204" pitchFamily="34" charset="0"/>
              </a:rPr>
              <a:t>Nutkání okamžitě reagovat na příchozí komunikaci, upozornění </a:t>
            </a:r>
            <a:endParaRPr lang="cs-CZ" sz="2000" b="1" dirty="0">
              <a:solidFill>
                <a:schemeClr val="tx1"/>
              </a:solidFill>
              <a:latin typeface="Calibri" panose="020F0502020204030204" pitchFamily="34" charset="0"/>
              <a:cs typeface="Calibri" panose="020F0502020204030204" pitchFamily="34" charset="0"/>
            </a:endParaRPr>
          </a:p>
          <a:p>
            <a:r>
              <a:rPr lang="cs-CZ" sz="2000" b="1" dirty="0">
                <a:solidFill>
                  <a:schemeClr val="tx1"/>
                </a:solidFill>
                <a:latin typeface="Calibri" panose="020F0502020204030204" pitchFamily="34" charset="0"/>
                <a:cs typeface="Calibri" panose="020F0502020204030204" pitchFamily="34" charset="0"/>
              </a:rPr>
              <a:t>Výzkum Ostravské Univerzity (2022): z 237 dětí mělo 47 % mírnou </a:t>
            </a:r>
            <a:r>
              <a:rPr lang="cs-CZ" sz="2000" b="1" dirty="0" err="1">
                <a:solidFill>
                  <a:schemeClr val="tx1"/>
                </a:solidFill>
                <a:latin typeface="Calibri" panose="020F0502020204030204" pitchFamily="34" charset="0"/>
                <a:cs typeface="Calibri" panose="020F0502020204030204" pitchFamily="34" charset="0"/>
              </a:rPr>
              <a:t>nomofobii</a:t>
            </a:r>
            <a:r>
              <a:rPr lang="cs-CZ" sz="2000" b="1" dirty="0">
                <a:solidFill>
                  <a:schemeClr val="tx1"/>
                </a:solidFill>
                <a:latin typeface="Calibri" panose="020F0502020204030204" pitchFamily="34" charset="0"/>
                <a:cs typeface="Calibri" panose="020F0502020204030204" pitchFamily="34" charset="0"/>
              </a:rPr>
              <a:t>, 41 % střední a 10 % těžkou </a:t>
            </a:r>
            <a:r>
              <a:rPr lang="cs-CZ" sz="2000" b="1" dirty="0" err="1">
                <a:solidFill>
                  <a:schemeClr val="tx1"/>
                </a:solidFill>
                <a:latin typeface="Calibri" panose="020F0502020204030204" pitchFamily="34" charset="0"/>
                <a:cs typeface="Calibri" panose="020F0502020204030204" pitchFamily="34" charset="0"/>
              </a:rPr>
              <a:t>nomofobii</a:t>
            </a:r>
            <a:r>
              <a:rPr lang="cs-CZ" sz="2000" b="1" dirty="0">
                <a:solidFill>
                  <a:schemeClr val="tx1"/>
                </a:solidFill>
                <a:latin typeface="Calibri" panose="020F0502020204030204" pitchFamily="34" charset="0"/>
                <a:cs typeface="Calibri" panose="020F0502020204030204" pitchFamily="34" charset="0"/>
              </a:rPr>
              <a:t> </a:t>
            </a:r>
          </a:p>
          <a:p>
            <a:pPr marL="324000" lvl="1" indent="0">
              <a:buNone/>
            </a:pPr>
            <a:endParaRPr lang="cs-CZ" sz="2000" dirty="0">
              <a:solidFill>
                <a:schemeClr val="tx1"/>
              </a:solidFill>
              <a:latin typeface="Calibri" panose="020F0502020204030204" pitchFamily="34" charset="0"/>
              <a:cs typeface="Calibri" panose="020F0502020204030204" pitchFamily="34" charset="0"/>
            </a:endParaRPr>
          </a:p>
          <a:p>
            <a:pPr lvl="1"/>
            <a:endParaRPr lang="cs-CZ" sz="2000" dirty="0">
              <a:solidFill>
                <a:schemeClr val="tx1"/>
              </a:solidFill>
              <a:latin typeface="Calibri" panose="020F0502020204030204" pitchFamily="34" charset="0"/>
              <a:cs typeface="Calibri" panose="020F0502020204030204" pitchFamily="34" charset="0"/>
            </a:endParaRPr>
          </a:p>
        </p:txBody>
      </p:sp>
      <p:sp>
        <p:nvSpPr>
          <p:cNvPr id="6" name="Zástupný symbol pro zápatí 3">
            <a:extLst>
              <a:ext uri="{FF2B5EF4-FFF2-40B4-BE49-F238E27FC236}">
                <a16:creationId xmlns:a16="http://schemas.microsoft.com/office/drawing/2014/main" id="{15009071-66DF-49FF-2813-9A4B67EF3D4F}"/>
              </a:ext>
            </a:extLst>
          </p:cNvPr>
          <p:cNvSpPr>
            <a:spLocks noGrp="1"/>
          </p:cNvSpPr>
          <p:nvPr>
            <p:ph type="ftr" sz="quarter" idx="11"/>
          </p:nvPr>
        </p:nvSpPr>
        <p:spPr>
          <a:xfrm>
            <a:off x="581192" y="5973282"/>
            <a:ext cx="8274050" cy="350058"/>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3"/>
              </a:rPr>
              <a:t>https://www.eset.com/cz/nomofobie/</a:t>
            </a:r>
            <a:r>
              <a:rPr lang="cs-CZ" sz="1400" cap="none" dirty="0">
                <a:solidFill>
                  <a:schemeClr val="tx1"/>
                </a:solidFill>
                <a:latin typeface="Calibri" panose="020F0502020204030204" pitchFamily="34" charset="0"/>
                <a:cs typeface="Calibri" panose="020F0502020204030204" pitchFamily="34" charset="0"/>
              </a:rPr>
              <a:t> </a:t>
            </a:r>
          </a:p>
        </p:txBody>
      </p:sp>
      <p:sp>
        <p:nvSpPr>
          <p:cNvPr id="8" name="Zástupný symbol pro zápatí 3">
            <a:extLst>
              <a:ext uri="{FF2B5EF4-FFF2-40B4-BE49-F238E27FC236}">
                <a16:creationId xmlns:a16="http://schemas.microsoft.com/office/drawing/2014/main" id="{B09C3663-405F-37DA-4491-8ED313640885}"/>
              </a:ext>
            </a:extLst>
          </p:cNvPr>
          <p:cNvSpPr txBox="1">
            <a:spLocks/>
          </p:cNvSpPr>
          <p:nvPr/>
        </p:nvSpPr>
        <p:spPr>
          <a:xfrm>
            <a:off x="581192" y="6323340"/>
            <a:ext cx="8274050" cy="350058"/>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sz="1400" cap="none" dirty="0">
                <a:solidFill>
                  <a:schemeClr val="tx1"/>
                </a:solidFill>
                <a:latin typeface="Calibri" panose="020F0502020204030204" pitchFamily="34" charset="0"/>
                <a:cs typeface="Calibri" panose="020F0502020204030204" pitchFamily="34" charset="0"/>
              </a:rPr>
              <a:t>2. Zdroj: </a:t>
            </a:r>
            <a:r>
              <a:rPr lang="cs-CZ" sz="1400" cap="none" dirty="0">
                <a:solidFill>
                  <a:schemeClr val="tx1"/>
                </a:solidFill>
                <a:latin typeface="Calibri" panose="020F0502020204030204" pitchFamily="34" charset="0"/>
                <a:cs typeface="Calibri" panose="020F0502020204030204" pitchFamily="34" charset="0"/>
                <a:hlinkClick r:id="rId4"/>
              </a:rPr>
              <a:t>https://cspediatrie.cz/pdfs/ped/2022/06/06.pdf</a:t>
            </a:r>
            <a:r>
              <a:rPr lang="cs-CZ" sz="1400" cap="none"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32753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29D85D9-57A2-BB89-1CAF-74B69586B0CB}"/>
              </a:ext>
            </a:extLst>
          </p:cNvPr>
          <p:cNvSpPr>
            <a:spLocks noGrp="1"/>
          </p:cNvSpPr>
          <p:nvPr>
            <p:ph idx="1"/>
          </p:nvPr>
        </p:nvSpPr>
        <p:spPr>
          <a:xfrm>
            <a:off x="581192" y="2276749"/>
            <a:ext cx="11029615" cy="3678303"/>
          </a:xfrm>
        </p:spPr>
        <p:txBody>
          <a:bodyPr/>
          <a:lstStyle/>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Mít pozitivní přístup, být vzorem</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Uznat pozitiva (komunikace, informace, inspirace na internetu)</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Zapojte se do jejich světa, mluvte, zajímejte se</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Přiznejte, že všemu nerozumíte </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Vzdělávejte se (aktuální trendy, rizika, řešení)</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Rozvíjejte u dítěte kritické myšlení, práci s emocemi, empatií, zdravé pracovní návyky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Nadpis 1">
            <a:extLst>
              <a:ext uri="{FF2B5EF4-FFF2-40B4-BE49-F238E27FC236}">
                <a16:creationId xmlns:a16="http://schemas.microsoft.com/office/drawing/2014/main" id="{97A6BAC2-FBE0-D36E-0370-4537B15E7BBA}"/>
              </a:ext>
            </a:extLst>
          </p:cNvPr>
          <p:cNvSpPr>
            <a:spLocks noGrp="1"/>
          </p:cNvSpPr>
          <p:nvPr>
            <p:ph type="title"/>
          </p:nvPr>
        </p:nvSpPr>
        <p:spPr>
          <a:xfrm>
            <a:off x="581192" y="702156"/>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DIGITÁLNÍ ZÁVISLOST – CO MŮŽE UDĚLAT RODIČ?</a:t>
            </a:r>
          </a:p>
        </p:txBody>
      </p:sp>
    </p:spTree>
    <p:extLst>
      <p:ext uri="{BB962C8B-B14F-4D97-AF65-F5344CB8AC3E}">
        <p14:creationId xmlns:p14="http://schemas.microsoft.com/office/powerpoint/2010/main" val="2670296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D6127F8-9204-FDBF-CE6C-7F0B6F377ECE}"/>
              </a:ext>
            </a:extLst>
          </p:cNvPr>
          <p:cNvSpPr>
            <a:spLocks noGrp="1"/>
          </p:cNvSpPr>
          <p:nvPr>
            <p:ph idx="1"/>
          </p:nvPr>
        </p:nvSpPr>
        <p:spPr>
          <a:xfrm>
            <a:off x="581192" y="1463742"/>
            <a:ext cx="11029615" cy="3678303"/>
          </a:xfrm>
        </p:spPr>
        <p:txBody>
          <a:bodyPr>
            <a:normAutofit/>
          </a:bodyPr>
          <a:lstStyle/>
          <a:p>
            <a:pPr algn="just"/>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Využívejte rodičovskou kontrolu – časový limit, záznam aktivit, blokování nevhodných stránek, upozornění na překročení denního limitu </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Např.: </a:t>
            </a:r>
            <a:r>
              <a:rPr lang="cs-CZ" sz="20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Family</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Link, Apple Dětský režim, </a:t>
            </a:r>
            <a:r>
              <a:rPr lang="cs-CZ" sz="20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Screen</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Time, Microsoft </a:t>
            </a:r>
            <a:r>
              <a:rPr lang="cs-CZ" sz="20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Family</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cs-CZ" sz="20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Safety</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cs-CZ" sz="20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OurPact</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cs-CZ" sz="20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Norton</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cs-CZ" sz="20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Family</a:t>
            </a:r>
            <a:endPar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cs-CZ" sz="2000" dirty="0">
                <a:solidFill>
                  <a:schemeClr val="tx1"/>
                </a:solidFill>
                <a:latin typeface="Calibri" panose="020F0502020204030204" pitchFamily="34" charset="0"/>
                <a:ea typeface="Times New Roman" panose="02020603050405020304" pitchFamily="18" charset="0"/>
                <a:cs typeface="Calibri" panose="020F0502020204030204" pitchFamily="34" charset="0"/>
              </a:rPr>
              <a:t>60 % českých dětí nemá rodiči nijak limitovaný čas na internetu (Neuropsychiatrické fórum, 2022) </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Nadpis 1">
            <a:extLst>
              <a:ext uri="{FF2B5EF4-FFF2-40B4-BE49-F238E27FC236}">
                <a16:creationId xmlns:a16="http://schemas.microsoft.com/office/drawing/2014/main" id="{2971C66E-B944-FD3D-27B1-E46D8A8623BF}"/>
              </a:ext>
            </a:extLst>
          </p:cNvPr>
          <p:cNvSpPr>
            <a:spLocks noGrp="1"/>
          </p:cNvSpPr>
          <p:nvPr>
            <p:ph type="title"/>
          </p:nvPr>
        </p:nvSpPr>
        <p:spPr>
          <a:xfrm>
            <a:off x="581192" y="702156"/>
            <a:ext cx="11029616" cy="1013800"/>
          </a:xfrm>
        </p:spPr>
        <p:txBody>
          <a:bodyPr>
            <a:noAutofit/>
          </a:bodyPr>
          <a:lstStyle/>
          <a:p>
            <a:pPr algn="ctr"/>
            <a:r>
              <a:rPr lang="cs-CZ" sz="4500" b="1" dirty="0">
                <a:latin typeface="Calibri" panose="020F0502020204030204" pitchFamily="34" charset="0"/>
                <a:cs typeface="Calibri" panose="020F0502020204030204" pitchFamily="34" charset="0"/>
              </a:rPr>
              <a:t>RODIČOVSKÁ KONTROLA</a:t>
            </a:r>
          </a:p>
        </p:txBody>
      </p:sp>
      <p:pic>
        <p:nvPicPr>
          <p:cNvPr id="6" name="Obrázek 5">
            <a:extLst>
              <a:ext uri="{FF2B5EF4-FFF2-40B4-BE49-F238E27FC236}">
                <a16:creationId xmlns:a16="http://schemas.microsoft.com/office/drawing/2014/main" id="{ED0AD817-C41B-950B-AC18-B01CAEBADDF5}"/>
              </a:ext>
            </a:extLst>
          </p:cNvPr>
          <p:cNvPicPr>
            <a:picLocks noChangeAspect="1"/>
          </p:cNvPicPr>
          <p:nvPr/>
        </p:nvPicPr>
        <p:blipFill>
          <a:blip r:embed="rId2"/>
          <a:stretch>
            <a:fillRect/>
          </a:stretch>
        </p:blipFill>
        <p:spPr>
          <a:xfrm>
            <a:off x="7653755" y="4582144"/>
            <a:ext cx="1422400" cy="1422400"/>
          </a:xfrm>
          <a:prstGeom prst="rect">
            <a:avLst/>
          </a:prstGeom>
        </p:spPr>
      </p:pic>
      <p:pic>
        <p:nvPicPr>
          <p:cNvPr id="8" name="Obrázek 7" descr="Obsah obrázku Písmo, Grafika, logo, text&#10;&#10;Popis byl vytvořen automaticky">
            <a:extLst>
              <a:ext uri="{FF2B5EF4-FFF2-40B4-BE49-F238E27FC236}">
                <a16:creationId xmlns:a16="http://schemas.microsoft.com/office/drawing/2014/main" id="{034B5008-8B0A-FF4A-43D0-DDF6BE6B3AE7}"/>
              </a:ext>
            </a:extLst>
          </p:cNvPr>
          <p:cNvPicPr>
            <a:picLocks noChangeAspect="1"/>
          </p:cNvPicPr>
          <p:nvPr/>
        </p:nvPicPr>
        <p:blipFill>
          <a:blip r:embed="rId3"/>
          <a:stretch>
            <a:fillRect/>
          </a:stretch>
        </p:blipFill>
        <p:spPr>
          <a:xfrm>
            <a:off x="1843840" y="4937744"/>
            <a:ext cx="2857500" cy="711200"/>
          </a:xfrm>
          <a:prstGeom prst="rect">
            <a:avLst/>
          </a:prstGeom>
        </p:spPr>
      </p:pic>
    </p:spTree>
    <p:extLst>
      <p:ext uri="{BB962C8B-B14F-4D97-AF65-F5344CB8AC3E}">
        <p14:creationId xmlns:p14="http://schemas.microsoft.com/office/powerpoint/2010/main" val="450921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6" name="Rectangle 10">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1">
            <a:extLst>
              <a:ext uri="{FF2B5EF4-FFF2-40B4-BE49-F238E27FC236}">
                <a16:creationId xmlns:a16="http://schemas.microsoft.com/office/drawing/2014/main" id="{615ADDD7-C7F8-A415-6386-07C7D2D855B1}"/>
              </a:ext>
            </a:extLst>
          </p:cNvPr>
          <p:cNvSpPr>
            <a:spLocks noGrp="1"/>
          </p:cNvSpPr>
          <p:nvPr>
            <p:ph type="title"/>
          </p:nvPr>
        </p:nvSpPr>
        <p:spPr>
          <a:xfrm>
            <a:off x="321733" y="1033390"/>
            <a:ext cx="5469722" cy="4825409"/>
          </a:xfrm>
        </p:spPr>
        <p:txBody>
          <a:bodyPr anchor="ctr">
            <a:normAutofit/>
          </a:bodyPr>
          <a:lstStyle/>
          <a:p>
            <a:pPr algn="ctr">
              <a:lnSpc>
                <a:spcPct val="90000"/>
              </a:lnSpc>
            </a:pPr>
            <a:r>
              <a:rPr lang="cs-CZ" sz="4800" b="1" dirty="0">
                <a:solidFill>
                  <a:srgbClr val="FFFFFF"/>
                </a:solidFill>
                <a:latin typeface="Calibri" panose="020F0502020204030204" pitchFamily="34" charset="0"/>
                <a:cs typeface="Calibri" panose="020F0502020204030204" pitchFamily="34" charset="0"/>
              </a:rPr>
              <a:t>JAK S DĚTMI MLUVIT O NÁROČNÝCH TÉMATECH:</a:t>
            </a:r>
            <a:br>
              <a:rPr lang="cs-CZ" sz="4800" b="1" dirty="0">
                <a:solidFill>
                  <a:srgbClr val="FFFFFF"/>
                </a:solidFill>
                <a:latin typeface="Calibri" panose="020F0502020204030204" pitchFamily="34" charset="0"/>
                <a:cs typeface="Calibri" panose="020F0502020204030204" pitchFamily="34" charset="0"/>
              </a:rPr>
            </a:br>
            <a:br>
              <a:rPr lang="cs-CZ" sz="4800" b="1" dirty="0">
                <a:solidFill>
                  <a:srgbClr val="FFFFFF"/>
                </a:solidFill>
                <a:latin typeface="Calibri" panose="020F0502020204030204" pitchFamily="34" charset="0"/>
                <a:cs typeface="Calibri" panose="020F0502020204030204" pitchFamily="34" charset="0"/>
              </a:rPr>
            </a:br>
            <a:r>
              <a:rPr lang="cs-CZ" sz="4800" b="1" dirty="0">
                <a:solidFill>
                  <a:srgbClr val="FFFFFF"/>
                </a:solidFill>
                <a:latin typeface="Calibri" panose="020F0502020204030204" pitchFamily="34" charset="0"/>
                <a:cs typeface="Calibri" panose="020F0502020204030204" pitchFamily="34" charset="0"/>
              </a:rPr>
              <a:t> </a:t>
            </a:r>
            <a:r>
              <a:rPr lang="cs-CZ" sz="4800" b="1" dirty="0" err="1">
                <a:solidFill>
                  <a:srgbClr val="FFFFFF"/>
                </a:solidFill>
                <a:latin typeface="Calibri" panose="020F0502020204030204" pitchFamily="34" charset="0"/>
                <a:cs typeface="Calibri" panose="020F0502020204030204" pitchFamily="34" charset="0"/>
              </a:rPr>
              <a:t>NÁVYKOVé</a:t>
            </a:r>
            <a:r>
              <a:rPr lang="cs-CZ" sz="4800" b="1" dirty="0">
                <a:solidFill>
                  <a:srgbClr val="FFFFFF"/>
                </a:solidFill>
                <a:latin typeface="Calibri" panose="020F0502020204030204" pitchFamily="34" charset="0"/>
                <a:cs typeface="Calibri" panose="020F0502020204030204" pitchFamily="34" charset="0"/>
              </a:rPr>
              <a:t> </a:t>
            </a:r>
            <a:r>
              <a:rPr lang="cs-CZ" sz="4800" b="1" dirty="0" err="1">
                <a:solidFill>
                  <a:srgbClr val="FFFFFF"/>
                </a:solidFill>
                <a:latin typeface="Calibri" panose="020F0502020204030204" pitchFamily="34" charset="0"/>
                <a:cs typeface="Calibri" panose="020F0502020204030204" pitchFamily="34" charset="0"/>
              </a:rPr>
              <a:t>LÁTKy</a:t>
            </a:r>
            <a:endParaRPr lang="cs-CZ" sz="4800" b="1" dirty="0">
              <a:solidFill>
                <a:srgbClr val="FFFFF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5" name="Obrázek 4">
            <a:extLst>
              <a:ext uri="{FF2B5EF4-FFF2-40B4-BE49-F238E27FC236}">
                <a16:creationId xmlns:a16="http://schemas.microsoft.com/office/drawing/2014/main" id="{1417A387-6D01-E5FB-B03E-E8BD7FDF6AB7}"/>
              </a:ext>
            </a:extLst>
          </p:cNvPr>
          <p:cNvPicPr>
            <a:picLocks noChangeAspect="1"/>
          </p:cNvPicPr>
          <p:nvPr/>
        </p:nvPicPr>
        <p:blipFill>
          <a:blip r:embed="rId2"/>
          <a:stretch>
            <a:fillRect/>
          </a:stretch>
        </p:blipFill>
        <p:spPr>
          <a:xfrm>
            <a:off x="6593305" y="1422564"/>
            <a:ext cx="5276962" cy="4727279"/>
          </a:xfrm>
          <a:prstGeom prst="rect">
            <a:avLst/>
          </a:prstGeom>
        </p:spPr>
      </p:pic>
    </p:spTree>
    <p:extLst>
      <p:ext uri="{BB962C8B-B14F-4D97-AF65-F5344CB8AC3E}">
        <p14:creationId xmlns:p14="http://schemas.microsoft.com/office/powerpoint/2010/main" val="2853277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klipart, Kreslený film, kreslené, Animace&#10;&#10;Popis byl vytvořen automaticky">
            <a:extLst>
              <a:ext uri="{FF2B5EF4-FFF2-40B4-BE49-F238E27FC236}">
                <a16:creationId xmlns:a16="http://schemas.microsoft.com/office/drawing/2014/main" id="{C7CE326E-9638-D2E2-B7EF-4F5601339AA4}"/>
              </a:ext>
            </a:extLst>
          </p:cNvPr>
          <p:cNvPicPr>
            <a:picLocks noChangeAspect="1"/>
          </p:cNvPicPr>
          <p:nvPr/>
        </p:nvPicPr>
        <p:blipFill>
          <a:blip r:embed="rId2"/>
          <a:stretch>
            <a:fillRect/>
          </a:stretch>
        </p:blipFill>
        <p:spPr>
          <a:xfrm>
            <a:off x="8864494" y="4186989"/>
            <a:ext cx="2746313" cy="2671011"/>
          </a:xfrm>
          <a:prstGeom prst="rect">
            <a:avLst/>
          </a:prstGeom>
        </p:spPr>
      </p:pic>
      <p:sp>
        <p:nvSpPr>
          <p:cNvPr id="3" name="Zástupný obsah 2">
            <a:extLst>
              <a:ext uri="{FF2B5EF4-FFF2-40B4-BE49-F238E27FC236}">
                <a16:creationId xmlns:a16="http://schemas.microsoft.com/office/drawing/2014/main" id="{5495F90A-6D5D-EB97-DF2E-F8079C567CC4}"/>
              </a:ext>
            </a:extLst>
          </p:cNvPr>
          <p:cNvSpPr>
            <a:spLocks noGrp="1"/>
          </p:cNvSpPr>
          <p:nvPr>
            <p:ph idx="1"/>
          </p:nvPr>
        </p:nvSpPr>
        <p:spPr/>
        <p:txBody>
          <a:bodyPr/>
          <a:lstStyle/>
          <a:p>
            <a:pPr algn="just"/>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Děti narozené po roce 2010</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Děti obklopené technologiemi (tablety, PC, telefony)</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Mají přístup k nepřebernému množství informací – nedokážou však určit, které jsou pravdivé a které se řadí do </a:t>
            </a:r>
            <a:r>
              <a:rPr lang="cs-CZ" sz="20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fake</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cs-CZ" sz="20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news</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Jsou společensky uvědomělí, zaměřeni na rovnost, spravedlnost, rozmanitost </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algn="just"/>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Preferují interaktivní způsob učení – hry, digitální nástroje apod.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Nadpis 1">
            <a:extLst>
              <a:ext uri="{FF2B5EF4-FFF2-40B4-BE49-F238E27FC236}">
                <a16:creationId xmlns:a16="http://schemas.microsoft.com/office/drawing/2014/main" id="{E753D5FE-7A69-9906-C658-18D770216C6D}"/>
              </a:ext>
            </a:extLst>
          </p:cNvPr>
          <p:cNvSpPr>
            <a:spLocks noGrp="1"/>
          </p:cNvSpPr>
          <p:nvPr>
            <p:ph type="title"/>
          </p:nvPr>
        </p:nvSpPr>
        <p:spPr>
          <a:xfrm>
            <a:off x="581192" y="702156"/>
            <a:ext cx="11029616" cy="1013800"/>
          </a:xfrm>
        </p:spPr>
        <p:txBody>
          <a:bodyPr>
            <a:noAutofit/>
          </a:bodyPr>
          <a:lstStyle/>
          <a:p>
            <a:pPr algn="ctr"/>
            <a:r>
              <a:rPr lang="cs-CZ" sz="4500" b="1" dirty="0">
                <a:latin typeface="Calibri" panose="020F0502020204030204" pitchFamily="34" charset="0"/>
                <a:cs typeface="Calibri" panose="020F0502020204030204" pitchFamily="34" charset="0"/>
              </a:rPr>
              <a:t>GENERACE ALFA</a:t>
            </a:r>
          </a:p>
        </p:txBody>
      </p:sp>
    </p:spTree>
    <p:extLst>
      <p:ext uri="{BB962C8B-B14F-4D97-AF65-F5344CB8AC3E}">
        <p14:creationId xmlns:p14="http://schemas.microsoft.com/office/powerpoint/2010/main" val="50012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9C813B9-4FF2-581D-2030-FFA994D25A8A}"/>
              </a:ext>
            </a:extLst>
          </p:cNvPr>
          <p:cNvSpPr>
            <a:spLocks noGrp="1"/>
          </p:cNvSpPr>
          <p:nvPr>
            <p:ph idx="1"/>
          </p:nvPr>
        </p:nvSpPr>
        <p:spPr>
          <a:xfrm>
            <a:off x="581192" y="2275111"/>
            <a:ext cx="11029615" cy="3678303"/>
          </a:xfrm>
        </p:spPr>
        <p:txBody>
          <a:bodyPr>
            <a:normAutofit lnSpcReduction="10000"/>
          </a:bodyPr>
          <a:lstStyle/>
          <a:p>
            <a:r>
              <a:rPr lang="cs-CZ" sz="2000" dirty="0">
                <a:solidFill>
                  <a:schemeClr val="tx1"/>
                </a:solidFill>
                <a:latin typeface="Calibri" panose="020F0502020204030204" pitchFamily="34" charset="0"/>
                <a:cs typeface="Calibri" panose="020F0502020204030204" pitchFamily="34" charset="0"/>
              </a:rPr>
              <a:t>Novým trendem v posledních měsících na sociálních sítích je tzv. zdravé </a:t>
            </a:r>
            <a:r>
              <a:rPr lang="cs-CZ" sz="2000" dirty="0" err="1">
                <a:solidFill>
                  <a:schemeClr val="tx1"/>
                </a:solidFill>
                <a:latin typeface="Calibri" panose="020F0502020204030204" pitchFamily="34" charset="0"/>
                <a:cs typeface="Calibri" panose="020F0502020204030204" pitchFamily="34" charset="0"/>
              </a:rPr>
              <a:t>vapování</a:t>
            </a:r>
            <a:r>
              <a:rPr lang="cs-CZ" sz="2000" dirty="0">
                <a:solidFill>
                  <a:schemeClr val="tx1"/>
                </a:solidFill>
                <a:latin typeface="Calibri" panose="020F0502020204030204" pitchFamily="34" charset="0"/>
                <a:cs typeface="Calibri" panose="020F0502020204030204" pitchFamily="34" charset="0"/>
              </a:rPr>
              <a:t> </a:t>
            </a:r>
            <a:r>
              <a:rPr lang="cs-CZ" sz="2000" b="1" dirty="0">
                <a:solidFill>
                  <a:schemeClr val="tx1"/>
                </a:solidFill>
                <a:latin typeface="Calibri" panose="020F0502020204030204" pitchFamily="34" charset="0"/>
                <a:cs typeface="Calibri" panose="020F0502020204030204" pitchFamily="34" charset="0"/>
              </a:rPr>
              <a:t>vitaminových e-cigaret nebo e-cigaret určených na hubnutí </a:t>
            </a:r>
          </a:p>
          <a:p>
            <a:r>
              <a:rPr lang="cs-CZ" sz="2000" dirty="0">
                <a:solidFill>
                  <a:schemeClr val="tx1"/>
                </a:solidFill>
                <a:latin typeface="Calibri" panose="020F0502020204030204" pitchFamily="34" charset="0"/>
                <a:cs typeface="Calibri" panose="020F0502020204030204" pitchFamily="34" charset="0"/>
              </a:rPr>
              <a:t>Např. značky </a:t>
            </a:r>
            <a:r>
              <a:rPr lang="cs-CZ" sz="2000" dirty="0" err="1">
                <a:solidFill>
                  <a:schemeClr val="tx1"/>
                </a:solidFill>
                <a:latin typeface="Calibri" panose="020F0502020204030204" pitchFamily="34" charset="0"/>
                <a:cs typeface="Calibri" panose="020F0502020204030204" pitchFamily="34" charset="0"/>
              </a:rPr>
              <a:t>VitaVape</a:t>
            </a:r>
            <a:r>
              <a:rPr lang="cs-CZ" sz="2000" dirty="0">
                <a:solidFill>
                  <a:schemeClr val="tx1"/>
                </a:solidFill>
                <a:latin typeface="Calibri" panose="020F0502020204030204" pitchFamily="34" charset="0"/>
                <a:cs typeface="Calibri" panose="020F0502020204030204" pitchFamily="34" charset="0"/>
              </a:rPr>
              <a:t>, </a:t>
            </a:r>
            <a:r>
              <a:rPr lang="cs-CZ" sz="2000" dirty="0" err="1">
                <a:solidFill>
                  <a:schemeClr val="tx1"/>
                </a:solidFill>
                <a:latin typeface="Calibri" panose="020F0502020204030204" pitchFamily="34" charset="0"/>
                <a:cs typeface="Calibri" panose="020F0502020204030204" pitchFamily="34" charset="0"/>
              </a:rPr>
              <a:t>Vitastik</a:t>
            </a:r>
            <a:r>
              <a:rPr lang="cs-CZ" sz="2000" dirty="0">
                <a:solidFill>
                  <a:schemeClr val="tx1"/>
                </a:solidFill>
                <a:latin typeface="Calibri" panose="020F0502020204030204" pitchFamily="34" charset="0"/>
                <a:cs typeface="Calibri" panose="020F0502020204030204" pitchFamily="34" charset="0"/>
              </a:rPr>
              <a:t> apod. </a:t>
            </a:r>
          </a:p>
          <a:p>
            <a:r>
              <a:rPr lang="cs-CZ" sz="2000" dirty="0">
                <a:solidFill>
                  <a:schemeClr val="tx1"/>
                </a:solidFill>
                <a:latin typeface="Calibri" panose="020F0502020204030204" pitchFamily="34" charset="0"/>
                <a:cs typeface="Calibri" panose="020F0502020204030204" pitchFamily="34" charset="0"/>
              </a:rPr>
              <a:t>Výrobci tvrdí, že tyto produkty obsahují pouze páru, žádné chemikálie a vitamíny </a:t>
            </a:r>
          </a:p>
          <a:p>
            <a:r>
              <a:rPr lang="cs-CZ" sz="2000" b="1" dirty="0">
                <a:solidFill>
                  <a:schemeClr val="tx1"/>
                </a:solidFill>
                <a:latin typeface="Calibri" panose="020F0502020204030204" pitchFamily="34" charset="0"/>
                <a:cs typeface="Calibri" panose="020F0502020204030204" pitchFamily="34" charset="0"/>
              </a:rPr>
              <a:t>Video: Reklama na Instagramu na vitaminové </a:t>
            </a:r>
            <a:r>
              <a:rPr lang="cs-CZ" sz="2000" b="1" dirty="0" err="1">
                <a:solidFill>
                  <a:schemeClr val="tx1"/>
                </a:solidFill>
                <a:latin typeface="Calibri" panose="020F0502020204030204" pitchFamily="34" charset="0"/>
                <a:cs typeface="Calibri" panose="020F0502020204030204" pitchFamily="34" charset="0"/>
              </a:rPr>
              <a:t>vaporizéry</a:t>
            </a:r>
            <a:r>
              <a:rPr lang="cs-CZ" sz="2000" b="1" dirty="0">
                <a:solidFill>
                  <a:schemeClr val="tx1"/>
                </a:solidFill>
                <a:latin typeface="Calibri" panose="020F0502020204030204" pitchFamily="34" charset="0"/>
                <a:cs typeface="Calibri" panose="020F0502020204030204" pitchFamily="34" charset="0"/>
              </a:rPr>
              <a:t>: </a:t>
            </a:r>
            <a:r>
              <a:rPr lang="cs-CZ" sz="2000"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https://www.instagram.com/p/DBgLiVFsHv4/?hl=cs</a:t>
            </a:r>
            <a:r>
              <a:rPr lang="cs-CZ" sz="2000" dirty="0">
                <a:solidFill>
                  <a:srgbClr val="0070C0"/>
                </a:solidFill>
                <a:latin typeface="Calibri" panose="020F0502020204030204" pitchFamily="34" charset="0"/>
                <a:cs typeface="Calibri" panose="020F0502020204030204" pitchFamily="34" charset="0"/>
              </a:rPr>
              <a:t> </a:t>
            </a:r>
          </a:p>
          <a:p>
            <a:r>
              <a:rPr lang="cs-CZ" sz="2000" dirty="0">
                <a:solidFill>
                  <a:schemeClr val="tx1"/>
                </a:solidFill>
                <a:latin typeface="Calibri" panose="020F0502020204030204" pitchFamily="34" charset="0"/>
                <a:cs typeface="Calibri" panose="020F0502020204030204" pitchFamily="34" charset="0"/>
              </a:rPr>
              <a:t>Tyto produkty jsou však nebezpečné – vdechování toxických látek (formaldehyd, akrolein) a kovových částic, záněty plic, </a:t>
            </a:r>
            <a:r>
              <a:rPr lang="cs-CZ" sz="2000" dirty="0" err="1">
                <a:solidFill>
                  <a:schemeClr val="tx1"/>
                </a:solidFill>
                <a:latin typeface="Calibri" panose="020F0502020204030204" pitchFamily="34" charset="0"/>
                <a:cs typeface="Calibri" panose="020F0502020204030204" pitchFamily="34" charset="0"/>
              </a:rPr>
              <a:t>bronchidita</a:t>
            </a:r>
            <a:endParaRPr lang="cs-CZ" sz="2000" dirty="0">
              <a:solidFill>
                <a:schemeClr val="tx1"/>
              </a:solidFill>
              <a:latin typeface="Calibri" panose="020F0502020204030204" pitchFamily="34" charset="0"/>
              <a:cs typeface="Calibri" panose="020F0502020204030204" pitchFamily="34" charset="0"/>
            </a:endParaRPr>
          </a:p>
          <a:p>
            <a:r>
              <a:rPr lang="cs-CZ" sz="2000" dirty="0">
                <a:solidFill>
                  <a:schemeClr val="tx1"/>
                </a:solidFill>
                <a:latin typeface="Calibri" panose="020F0502020204030204" pitchFamily="34" charset="0"/>
                <a:cs typeface="Calibri" panose="020F0502020204030204" pitchFamily="34" charset="0"/>
              </a:rPr>
              <a:t>Dlouhodobé účinky nejsou známé </a:t>
            </a:r>
          </a:p>
          <a:p>
            <a:r>
              <a:rPr lang="cs-CZ" sz="2000" dirty="0">
                <a:solidFill>
                  <a:schemeClr val="tx1"/>
                </a:solidFill>
                <a:latin typeface="Calibri" panose="020F0502020204030204" pitchFamily="34" charset="0"/>
                <a:cs typeface="Calibri" panose="020F0502020204030204" pitchFamily="34" charset="0"/>
              </a:rPr>
              <a:t>Vstřebávání vitaminů plícemi – neúčinné, neefektivní, nebezpečné </a:t>
            </a:r>
          </a:p>
        </p:txBody>
      </p:sp>
      <p:sp>
        <p:nvSpPr>
          <p:cNvPr id="4" name="Nadpis 1">
            <a:extLst>
              <a:ext uri="{FF2B5EF4-FFF2-40B4-BE49-F238E27FC236}">
                <a16:creationId xmlns:a16="http://schemas.microsoft.com/office/drawing/2014/main" id="{1F66FF7A-7973-DC05-CE73-5F8D896425D8}"/>
              </a:ext>
            </a:extLst>
          </p:cNvPr>
          <p:cNvSpPr>
            <a:spLocks noGrp="1"/>
          </p:cNvSpPr>
          <p:nvPr>
            <p:ph type="title"/>
          </p:nvPr>
        </p:nvSpPr>
        <p:spPr>
          <a:xfrm>
            <a:off x="581192" y="702156"/>
            <a:ext cx="11029616" cy="1013800"/>
          </a:xfrm>
        </p:spPr>
        <p:txBody>
          <a:bodyPr>
            <a:normAutofit/>
          </a:bodyPr>
          <a:lstStyle/>
          <a:p>
            <a:pPr algn="ctr"/>
            <a:r>
              <a:rPr lang="cs-CZ" sz="4500" b="1" dirty="0">
                <a:latin typeface="Calibri" panose="020F0502020204030204" pitchFamily="34" charset="0"/>
                <a:cs typeface="Calibri" panose="020F0502020204030204" pitchFamily="34" charset="0"/>
              </a:rPr>
              <a:t>NOVÝ TREND – TZV. VITAMINOVÉ VAPOVÁNÍ</a:t>
            </a:r>
          </a:p>
        </p:txBody>
      </p:sp>
    </p:spTree>
    <p:extLst>
      <p:ext uri="{BB962C8B-B14F-4D97-AF65-F5344CB8AC3E}">
        <p14:creationId xmlns:p14="http://schemas.microsoft.com/office/powerpoint/2010/main" val="21435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sah 2">
            <a:extLst>
              <a:ext uri="{FF2B5EF4-FFF2-40B4-BE49-F238E27FC236}">
                <a16:creationId xmlns:a16="http://schemas.microsoft.com/office/drawing/2014/main" id="{1CBAC982-5C1C-0D69-B243-220C87E60FE9}"/>
              </a:ext>
            </a:extLst>
          </p:cNvPr>
          <p:cNvSpPr>
            <a:spLocks noGrp="1"/>
          </p:cNvSpPr>
          <p:nvPr>
            <p:ph idx="1"/>
          </p:nvPr>
        </p:nvSpPr>
        <p:spPr>
          <a:xfrm>
            <a:off x="581192" y="2197769"/>
            <a:ext cx="11145587" cy="4299284"/>
          </a:xfrm>
        </p:spPr>
        <p:txBody>
          <a:bodyPr>
            <a:normAutofit fontScale="85000" lnSpcReduction="10000"/>
          </a:bodyPr>
          <a:lstStyle/>
          <a:p>
            <a:pPr algn="just"/>
            <a:r>
              <a:rPr lang="cs-CZ" sz="2400" b="1" dirty="0">
                <a:solidFill>
                  <a:schemeClr val="tx1"/>
                </a:solidFill>
                <a:latin typeface="Calibri" panose="020F0502020204030204" pitchFamily="34" charset="0"/>
                <a:cs typeface="Calibri" panose="020F0502020204030204" pitchFamily="34" charset="0"/>
              </a:rPr>
              <a:t>Bezpečné a neutrální prostředí </a:t>
            </a:r>
            <a:r>
              <a:rPr lang="cs-CZ" sz="2400" dirty="0">
                <a:solidFill>
                  <a:schemeClr val="tx1"/>
                </a:solidFill>
                <a:latin typeface="Calibri" panose="020F0502020204030204" pitchFamily="34" charset="0"/>
                <a:cs typeface="Calibri" panose="020F0502020204030204" pitchFamily="34" charset="0"/>
                <a:sym typeface="Wingdings" pitchFamily="2" charset="2"/>
              </a:rPr>
              <a:t> i</a:t>
            </a:r>
            <a:r>
              <a:rPr lang="cs-CZ" sz="2400" dirty="0">
                <a:solidFill>
                  <a:schemeClr val="tx1"/>
                </a:solidFill>
                <a:latin typeface="Calibri" panose="020F0502020204030204" pitchFamily="34" charset="0"/>
                <a:cs typeface="Calibri" panose="020F0502020204030204" pitchFamily="34" charset="0"/>
              </a:rPr>
              <a:t>deální je řešit s dítětem užívání návykových látek individuálně </a:t>
            </a:r>
          </a:p>
          <a:p>
            <a:pPr algn="just"/>
            <a:r>
              <a:rPr lang="cs-CZ" sz="2400" b="1" dirty="0">
                <a:solidFill>
                  <a:schemeClr val="tx1"/>
                </a:solidFill>
                <a:latin typeface="Calibri" panose="020F0502020204030204" pitchFamily="34" charset="0"/>
                <a:cs typeface="Calibri" panose="020F0502020204030204" pitchFamily="34" charset="0"/>
              </a:rPr>
              <a:t>Vhodné načasování </a:t>
            </a:r>
            <a:r>
              <a:rPr lang="cs-CZ" sz="2400" dirty="0">
                <a:solidFill>
                  <a:schemeClr val="tx1"/>
                </a:solidFill>
                <a:latin typeface="Calibri" panose="020F0502020204030204" pitchFamily="34" charset="0"/>
                <a:cs typeface="Calibri" panose="020F0502020204030204" pitchFamily="34" charset="0"/>
                <a:sym typeface="Wingdings" pitchFamily="2" charset="2"/>
              </a:rPr>
              <a:t></a:t>
            </a:r>
            <a:r>
              <a:rPr lang="cs-CZ" sz="2400" dirty="0">
                <a:solidFill>
                  <a:schemeClr val="tx1"/>
                </a:solidFill>
                <a:latin typeface="Calibri" panose="020F0502020204030204" pitchFamily="34" charset="0"/>
                <a:cs typeface="Calibri" panose="020F0502020204030204" pitchFamily="34" charset="0"/>
              </a:rPr>
              <a:t> v klidu, nikoliv ve spěchu</a:t>
            </a:r>
          </a:p>
          <a:p>
            <a:pPr algn="just"/>
            <a:r>
              <a:rPr lang="cs-CZ" sz="2400" b="1" dirty="0">
                <a:solidFill>
                  <a:schemeClr val="tx1"/>
                </a:solidFill>
                <a:latin typeface="Calibri" panose="020F0502020204030204" pitchFamily="34" charset="0"/>
                <a:cs typeface="Calibri" panose="020F0502020204030204" pitchFamily="34" charset="0"/>
              </a:rPr>
              <a:t>Začít konverzaci otázkami </a:t>
            </a:r>
            <a:r>
              <a:rPr lang="cs-CZ" sz="2400" dirty="0">
                <a:solidFill>
                  <a:schemeClr val="tx1"/>
                </a:solidFill>
                <a:latin typeface="Calibri" panose="020F0502020204030204" pitchFamily="34" charset="0"/>
                <a:cs typeface="Calibri" panose="020F0502020204030204" pitchFamily="34" charset="0"/>
                <a:sym typeface="Wingdings" pitchFamily="2" charset="2"/>
              </a:rPr>
              <a:t> Jaký je tvůj pohled na kouření? Co si o tom myslíš? </a:t>
            </a:r>
          </a:p>
          <a:p>
            <a:pPr algn="just"/>
            <a:r>
              <a:rPr lang="cs-CZ" sz="2400" b="1" dirty="0">
                <a:solidFill>
                  <a:schemeClr val="tx1"/>
                </a:solidFill>
                <a:latin typeface="Calibri" panose="020F0502020204030204" pitchFamily="34" charset="0"/>
                <a:cs typeface="Calibri" panose="020F0502020204030204" pitchFamily="34" charset="0"/>
                <a:sym typeface="Wingdings" pitchFamily="2" charset="2"/>
              </a:rPr>
              <a:t>Respektovat anonymitu, diskrétnost </a:t>
            </a:r>
            <a:r>
              <a:rPr lang="cs-CZ" sz="2400" dirty="0">
                <a:solidFill>
                  <a:schemeClr val="tx1"/>
                </a:solidFill>
                <a:latin typeface="Calibri" panose="020F0502020204030204" pitchFamily="34" charset="0"/>
                <a:cs typeface="Calibri" panose="020F0502020204030204" pitchFamily="34" charset="0"/>
                <a:sym typeface="Wingdings" pitchFamily="2" charset="2"/>
              </a:rPr>
              <a:t> informovat dítě předem, které informace se musí případně nahlásit a řešit dále </a:t>
            </a:r>
          </a:p>
          <a:p>
            <a:pPr algn="just"/>
            <a:r>
              <a:rPr lang="cs-CZ" sz="2400" b="1" dirty="0">
                <a:solidFill>
                  <a:schemeClr val="tx1"/>
                </a:solidFill>
                <a:latin typeface="Calibri" panose="020F0502020204030204" pitchFamily="34" charset="0"/>
                <a:cs typeface="Calibri" panose="020F0502020204030204" pitchFamily="34" charset="0"/>
                <a:sym typeface="Wingdings" pitchFamily="2" charset="2"/>
              </a:rPr>
              <a:t>Podporovat kritické myšlení a zodpovědnost za rozhodování </a:t>
            </a:r>
            <a:r>
              <a:rPr lang="cs-CZ" sz="2400" dirty="0">
                <a:solidFill>
                  <a:schemeClr val="tx1"/>
                </a:solidFill>
                <a:latin typeface="Calibri" panose="020F0502020204030204" pitchFamily="34" charset="0"/>
                <a:cs typeface="Calibri" panose="020F0502020204030204" pitchFamily="34" charset="0"/>
                <a:sym typeface="Wingdings" pitchFamily="2" charset="2"/>
              </a:rPr>
              <a:t> povzbudit dítě, aby samo přemýšlelo o důsledcích </a:t>
            </a:r>
          </a:p>
          <a:p>
            <a:pPr algn="just"/>
            <a:r>
              <a:rPr lang="cs-CZ" sz="2400" b="1" dirty="0">
                <a:solidFill>
                  <a:schemeClr val="tx1"/>
                </a:solidFill>
                <a:latin typeface="Calibri" panose="020F0502020204030204" pitchFamily="34" charset="0"/>
                <a:cs typeface="Calibri" panose="020F0502020204030204" pitchFamily="34" charset="0"/>
                <a:sym typeface="Wingdings" pitchFamily="2" charset="2"/>
              </a:rPr>
              <a:t>Nechte dítě klást otázky </a:t>
            </a:r>
            <a:r>
              <a:rPr lang="cs-CZ" sz="2400" dirty="0">
                <a:solidFill>
                  <a:schemeClr val="tx1"/>
                </a:solidFill>
                <a:latin typeface="Calibri" panose="020F0502020204030204" pitchFamily="34" charset="0"/>
                <a:cs typeface="Calibri" panose="020F0502020204030204" pitchFamily="34" charset="0"/>
                <a:sym typeface="Wingdings" pitchFamily="2" charset="2"/>
              </a:rPr>
              <a:t> ptejte se na názory, zážitky… </a:t>
            </a:r>
          </a:p>
          <a:p>
            <a:pPr algn="just"/>
            <a:r>
              <a:rPr lang="cs-CZ" sz="2400" b="1" dirty="0">
                <a:solidFill>
                  <a:schemeClr val="tx1"/>
                </a:solidFill>
                <a:latin typeface="Calibri" panose="020F0502020204030204" pitchFamily="34" charset="0"/>
                <a:cs typeface="Calibri" panose="020F0502020204030204" pitchFamily="34" charset="0"/>
                <a:sym typeface="Wingdings" pitchFamily="2" charset="2"/>
              </a:rPr>
              <a:t>Poskytněte podpůrné informace a praktické rady </a:t>
            </a:r>
            <a:r>
              <a:rPr lang="cs-CZ" sz="2400" dirty="0">
                <a:solidFill>
                  <a:schemeClr val="tx1"/>
                </a:solidFill>
                <a:latin typeface="Calibri" panose="020F0502020204030204" pitchFamily="34" charset="0"/>
                <a:cs typeface="Calibri" panose="020F0502020204030204" pitchFamily="34" charset="0"/>
                <a:sym typeface="Wingdings" pitchFamily="2" charset="2"/>
              </a:rPr>
              <a:t> např. naučit, jak odmítnout</a:t>
            </a:r>
          </a:p>
          <a:p>
            <a:pPr algn="just"/>
            <a:r>
              <a:rPr lang="cs-CZ" sz="2400" b="1" dirty="0">
                <a:solidFill>
                  <a:schemeClr val="tx1"/>
                </a:solidFill>
                <a:latin typeface="Calibri" panose="020F0502020204030204" pitchFamily="34" charset="0"/>
                <a:cs typeface="Calibri" panose="020F0502020204030204" pitchFamily="34" charset="0"/>
                <a:sym typeface="Wingdings" pitchFamily="2" charset="2"/>
              </a:rPr>
              <a:t>Ujistěte dítě o možnosti vrátit se kdykoliv k tématu </a:t>
            </a:r>
            <a:r>
              <a:rPr lang="cs-CZ" sz="2400" dirty="0">
                <a:solidFill>
                  <a:schemeClr val="tx1"/>
                </a:solidFill>
                <a:latin typeface="Calibri" panose="020F0502020204030204" pitchFamily="34" charset="0"/>
                <a:cs typeface="Calibri" panose="020F0502020204030204" pitchFamily="34" charset="0"/>
                <a:sym typeface="Wingdings" pitchFamily="2" charset="2"/>
              </a:rPr>
              <a:t> </a:t>
            </a:r>
            <a:r>
              <a:rPr lang="cs-CZ" sz="2400" b="0" i="0" dirty="0">
                <a:solidFill>
                  <a:srgbClr val="212121"/>
                </a:solidFill>
                <a:effectLst/>
                <a:latin typeface="wf_segoe-ui_normal"/>
              </a:rPr>
              <a:t>Pokud budeš mít kdykoliv další otázky nebo pokud by ses chtěl/a o tom znovu bavit, jsem tady pro tebe.</a:t>
            </a:r>
            <a:endParaRPr lang="cs-CZ" sz="2400" dirty="0">
              <a:solidFill>
                <a:schemeClr val="tx1"/>
              </a:solidFill>
              <a:latin typeface="Calibri" panose="020F0502020204030204" pitchFamily="34" charset="0"/>
              <a:cs typeface="Calibri" panose="020F0502020204030204" pitchFamily="34" charset="0"/>
              <a:sym typeface="Wingdings" pitchFamily="2" charset="2"/>
            </a:endParaRPr>
          </a:p>
          <a:p>
            <a:pPr algn="just"/>
            <a:endParaRPr lang="cs-CZ" dirty="0"/>
          </a:p>
        </p:txBody>
      </p:sp>
      <p:sp>
        <p:nvSpPr>
          <p:cNvPr id="6" name="Nadpis 1">
            <a:extLst>
              <a:ext uri="{FF2B5EF4-FFF2-40B4-BE49-F238E27FC236}">
                <a16:creationId xmlns:a16="http://schemas.microsoft.com/office/drawing/2014/main" id="{30D9EAEC-C842-CDEF-A0FE-36D54E22938D}"/>
              </a:ext>
            </a:extLst>
          </p:cNvPr>
          <p:cNvSpPr>
            <a:spLocks noGrp="1"/>
          </p:cNvSpPr>
          <p:nvPr>
            <p:ph type="title"/>
          </p:nvPr>
        </p:nvSpPr>
        <p:spPr>
          <a:xfrm>
            <a:off x="581192" y="702156"/>
            <a:ext cx="11029616" cy="1013800"/>
          </a:xfrm>
        </p:spPr>
        <p:txBody>
          <a:bodyPr>
            <a:noAutofit/>
          </a:bodyPr>
          <a:lstStyle/>
          <a:p>
            <a:pPr algn="ctr"/>
            <a:r>
              <a:rPr lang="cs-CZ" sz="4500" b="1" dirty="0">
                <a:latin typeface="Calibri" panose="020F0502020204030204" pitchFamily="34" charset="0"/>
                <a:cs typeface="Calibri" panose="020F0502020204030204" pitchFamily="34" charset="0"/>
              </a:rPr>
              <a:t>JAK S DĚTMI OTEVÍRAT NÁROČNÁ TÉMATA?</a:t>
            </a:r>
          </a:p>
        </p:txBody>
      </p:sp>
    </p:spTree>
    <p:extLst>
      <p:ext uri="{BB962C8B-B14F-4D97-AF65-F5344CB8AC3E}">
        <p14:creationId xmlns:p14="http://schemas.microsoft.com/office/powerpoint/2010/main" val="768964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FA302669-95A5-EDC3-FFD1-2C1C5FB06C94}"/>
              </a:ext>
            </a:extLst>
          </p:cNvPr>
          <p:cNvSpPr>
            <a:spLocks noGrp="1"/>
          </p:cNvSpPr>
          <p:nvPr>
            <p:ph type="title"/>
          </p:nvPr>
        </p:nvSpPr>
        <p:spPr>
          <a:xfrm>
            <a:off x="581192" y="702156"/>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JAK S tématem pracovat v třídnické hodině?</a:t>
            </a:r>
          </a:p>
        </p:txBody>
      </p:sp>
      <p:sp>
        <p:nvSpPr>
          <p:cNvPr id="6" name="Zástupný obsah 2">
            <a:extLst>
              <a:ext uri="{FF2B5EF4-FFF2-40B4-BE49-F238E27FC236}">
                <a16:creationId xmlns:a16="http://schemas.microsoft.com/office/drawing/2014/main" id="{F85C4987-849A-E088-9F9D-6CF583323E25}"/>
              </a:ext>
            </a:extLst>
          </p:cNvPr>
          <p:cNvSpPr>
            <a:spLocks noGrp="1"/>
          </p:cNvSpPr>
          <p:nvPr>
            <p:ph idx="1"/>
          </p:nvPr>
        </p:nvSpPr>
        <p:spPr>
          <a:xfrm>
            <a:off x="449994" y="1715956"/>
            <a:ext cx="11029615" cy="3678303"/>
          </a:xfrm>
        </p:spPr>
        <p:txBody>
          <a:bodyPr>
            <a:noAutofit/>
          </a:bodyPr>
          <a:lstStyle/>
          <a:p>
            <a:pPr algn="just"/>
            <a:r>
              <a:rPr lang="cs-CZ" sz="2000" dirty="0">
                <a:solidFill>
                  <a:schemeClr val="tx1"/>
                </a:solidFill>
                <a:latin typeface="Calibri" panose="020F0502020204030204" pitchFamily="34" charset="0"/>
                <a:cs typeface="Calibri" panose="020F0502020204030204" pitchFamily="34" charset="0"/>
              </a:rPr>
              <a:t>Pracujte s tím, co už děti ví </a:t>
            </a:r>
          </a:p>
          <a:p>
            <a:pPr algn="just"/>
            <a:r>
              <a:rPr lang="cs-CZ" sz="2000" dirty="0">
                <a:solidFill>
                  <a:schemeClr val="tx1"/>
                </a:solidFill>
                <a:latin typeface="Calibri" panose="020F0502020204030204" pitchFamily="34" charset="0"/>
                <a:cs typeface="Calibri" panose="020F0502020204030204" pitchFamily="34" charset="0"/>
              </a:rPr>
              <a:t>Ptejte se, jaké mají informace a odkud čerpají </a:t>
            </a:r>
          </a:p>
          <a:p>
            <a:pPr algn="just"/>
            <a:r>
              <a:rPr lang="cs-CZ" sz="2000" dirty="0">
                <a:solidFill>
                  <a:schemeClr val="tx1"/>
                </a:solidFill>
                <a:latin typeface="Calibri" panose="020F0502020204030204" pitchFamily="34" charset="0"/>
                <a:cs typeface="Calibri" panose="020F0502020204030204" pitchFamily="34" charset="0"/>
              </a:rPr>
              <a:t>Pracujte s interaktivními nástroji (videomateriály) </a:t>
            </a:r>
          </a:p>
          <a:p>
            <a:pPr algn="just"/>
            <a:r>
              <a:rPr lang="cs-CZ" sz="2000" dirty="0">
                <a:solidFill>
                  <a:schemeClr val="tx1"/>
                </a:solidFill>
                <a:latin typeface="Calibri" panose="020F0502020204030204" pitchFamily="34" charset="0"/>
                <a:cs typeface="Calibri" panose="020F0502020204030204" pitchFamily="34" charset="0"/>
              </a:rPr>
              <a:t>Vždy po promítání dané video rozeberte, navažte diskuzí, připravte si otázky: O čem video bylo? Co si o tom myslíte? Souhlasíte s tím, co tam zaznělo? Jaké o tom máte vy informace? </a:t>
            </a:r>
          </a:p>
        </p:txBody>
      </p:sp>
      <p:pic>
        <p:nvPicPr>
          <p:cNvPr id="8" name="Obrázek 7" descr="Obsah obrázku klipart, symbol, Grafika, logo&#10;&#10;Popis byl vytvořen automaticky">
            <a:extLst>
              <a:ext uri="{FF2B5EF4-FFF2-40B4-BE49-F238E27FC236}">
                <a16:creationId xmlns:a16="http://schemas.microsoft.com/office/drawing/2014/main" id="{8E445DEB-EFBF-5F7B-C513-C6EB8247CB8E}"/>
              </a:ext>
            </a:extLst>
          </p:cNvPr>
          <p:cNvPicPr>
            <a:picLocks noChangeAspect="1"/>
          </p:cNvPicPr>
          <p:nvPr/>
        </p:nvPicPr>
        <p:blipFill>
          <a:blip r:embed="rId3"/>
          <a:stretch>
            <a:fillRect/>
          </a:stretch>
        </p:blipFill>
        <p:spPr>
          <a:xfrm>
            <a:off x="9624447" y="4669887"/>
            <a:ext cx="2117559" cy="2117559"/>
          </a:xfrm>
          <a:prstGeom prst="rect">
            <a:avLst/>
          </a:prstGeom>
        </p:spPr>
      </p:pic>
    </p:spTree>
    <p:extLst>
      <p:ext uri="{BB962C8B-B14F-4D97-AF65-F5344CB8AC3E}">
        <p14:creationId xmlns:p14="http://schemas.microsoft.com/office/powerpoint/2010/main" val="3868187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7F94F6C9-0575-4500-81A8-2F3AD857689F}"/>
              </a:ext>
            </a:extLst>
          </p:cNvPr>
          <p:cNvSpPr>
            <a:spLocks noGrp="1"/>
          </p:cNvSpPr>
          <p:nvPr>
            <p:ph type="title"/>
          </p:nvPr>
        </p:nvSpPr>
        <p:spPr>
          <a:xfrm>
            <a:off x="581192" y="702156"/>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Videomateriály</a:t>
            </a:r>
          </a:p>
        </p:txBody>
      </p:sp>
      <p:sp>
        <p:nvSpPr>
          <p:cNvPr id="13" name="Zástupný obsah 2">
            <a:extLst>
              <a:ext uri="{FF2B5EF4-FFF2-40B4-BE49-F238E27FC236}">
                <a16:creationId xmlns:a16="http://schemas.microsoft.com/office/drawing/2014/main" id="{B61ABB80-959A-9FF3-328A-97AE2EDFF991}"/>
              </a:ext>
            </a:extLst>
          </p:cNvPr>
          <p:cNvSpPr>
            <a:spLocks noGrp="1"/>
          </p:cNvSpPr>
          <p:nvPr>
            <p:ph idx="1"/>
          </p:nvPr>
        </p:nvSpPr>
        <p:spPr>
          <a:xfrm>
            <a:off x="581192" y="1856560"/>
            <a:ext cx="11145587" cy="4299284"/>
          </a:xfrm>
        </p:spPr>
        <p:txBody>
          <a:bodyPr>
            <a:normAutofit/>
          </a:bodyPr>
          <a:lstStyle/>
          <a:p>
            <a:pPr algn="just"/>
            <a:r>
              <a:rPr lang="cs-CZ" sz="2000" dirty="0" err="1">
                <a:solidFill>
                  <a:schemeClr val="tx1"/>
                </a:solidFill>
                <a:latin typeface="Calibri" panose="020F0502020204030204" pitchFamily="34" charset="0"/>
                <a:cs typeface="Calibri" panose="020F0502020204030204" pitchFamily="34" charset="0"/>
              </a:rPr>
              <a:t>Lukefry</a:t>
            </a:r>
            <a:r>
              <a:rPr lang="cs-CZ" sz="2000" dirty="0">
                <a:solidFill>
                  <a:schemeClr val="tx1"/>
                </a:solidFill>
                <a:latin typeface="Calibri" panose="020F0502020204030204" pitchFamily="34" charset="0"/>
                <a:cs typeface="Calibri" panose="020F0502020204030204" pitchFamily="34" charset="0"/>
              </a:rPr>
              <a:t> – Pravda o </a:t>
            </a:r>
            <a:r>
              <a:rPr lang="cs-CZ" sz="2000" dirty="0" err="1">
                <a:solidFill>
                  <a:schemeClr val="tx1"/>
                </a:solidFill>
                <a:latin typeface="Calibri" panose="020F0502020204030204" pitchFamily="34" charset="0"/>
                <a:cs typeface="Calibri" panose="020F0502020204030204" pitchFamily="34" charset="0"/>
              </a:rPr>
              <a:t>elfbarech</a:t>
            </a:r>
            <a:r>
              <a:rPr lang="cs-CZ" sz="2000" dirty="0">
                <a:solidFill>
                  <a:schemeClr val="tx1"/>
                </a:solidFill>
                <a:latin typeface="Calibri" panose="020F0502020204030204" pitchFamily="34" charset="0"/>
                <a:cs typeface="Calibri" panose="020F0502020204030204" pitchFamily="34" charset="0"/>
              </a:rPr>
              <a:t> (</a:t>
            </a:r>
            <a:r>
              <a:rPr lang="cs-CZ" sz="2000"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https://www.youtube.com/watch?v=qUy4TLUTPnA</a:t>
            </a:r>
            <a:r>
              <a:rPr lang="cs-CZ" sz="2000" dirty="0">
                <a:solidFill>
                  <a:schemeClr val="tx1"/>
                </a:solidFill>
                <a:latin typeface="Calibri" panose="020F0502020204030204" pitchFamily="34" charset="0"/>
                <a:cs typeface="Calibri" panose="020F0502020204030204" pitchFamily="34" charset="0"/>
              </a:rPr>
              <a:t>) </a:t>
            </a:r>
          </a:p>
          <a:p>
            <a:pPr algn="just"/>
            <a:r>
              <a:rPr lang="cs-CZ" sz="2000" dirty="0">
                <a:solidFill>
                  <a:schemeClr val="tx1"/>
                </a:solidFill>
                <a:latin typeface="Calibri" panose="020F0502020204030204" pitchFamily="34" charset="0"/>
                <a:cs typeface="Calibri" panose="020F0502020204030204" pitchFamily="34" charset="0"/>
              </a:rPr>
              <a:t>Drogy berou duši (</a:t>
            </a:r>
            <a:r>
              <a:rPr lang="cs-CZ" sz="2000"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https://www.youtube.com/watch?v=J8tahYjKmDc</a:t>
            </a:r>
            <a:r>
              <a:rPr lang="cs-CZ" sz="2000" dirty="0">
                <a:solidFill>
                  <a:schemeClr val="tx1"/>
                </a:solidFill>
                <a:latin typeface="Calibri" panose="020F0502020204030204" pitchFamily="34" charset="0"/>
                <a:cs typeface="Calibri" panose="020F0502020204030204" pitchFamily="34" charset="0"/>
              </a:rPr>
              <a:t>) </a:t>
            </a:r>
          </a:p>
          <a:p>
            <a:pPr algn="just"/>
            <a:r>
              <a:rPr lang="cs-CZ" sz="2000" dirty="0">
                <a:solidFill>
                  <a:schemeClr val="tx1"/>
                </a:solidFill>
                <a:latin typeface="Calibri" panose="020F0502020204030204" pitchFamily="34" charset="0"/>
                <a:cs typeface="Calibri" panose="020F0502020204030204" pitchFamily="34" charset="0"/>
              </a:rPr>
              <a:t>Rozhodla jsem se léčit (</a:t>
            </a:r>
            <a:r>
              <a:rPr lang="cs-CZ" sz="2000"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https://www.youtube.com/watch?v=OIHgYPcrnRs</a:t>
            </a:r>
            <a:r>
              <a:rPr lang="cs-CZ" sz="2000" dirty="0">
                <a:solidFill>
                  <a:schemeClr val="tx1"/>
                </a:solidFill>
                <a:latin typeface="Calibri" panose="020F0502020204030204" pitchFamily="34" charset="0"/>
                <a:cs typeface="Calibri" panose="020F0502020204030204" pitchFamily="34" charset="0"/>
              </a:rPr>
              <a:t>) </a:t>
            </a:r>
          </a:p>
          <a:p>
            <a:pPr algn="just"/>
            <a:r>
              <a:rPr lang="cs-CZ" sz="2000" dirty="0" err="1">
                <a:solidFill>
                  <a:schemeClr val="tx1"/>
                </a:solidFill>
                <a:latin typeface="Calibri" panose="020F0502020204030204" pitchFamily="34" charset="0"/>
                <a:cs typeface="Calibri" panose="020F0502020204030204" pitchFamily="34" charset="0"/>
              </a:rPr>
              <a:t>Fentanyl</a:t>
            </a:r>
            <a:r>
              <a:rPr lang="cs-CZ" sz="2000" dirty="0">
                <a:solidFill>
                  <a:schemeClr val="tx1"/>
                </a:solidFill>
                <a:latin typeface="Calibri" panose="020F0502020204030204" pitchFamily="34" charset="0"/>
                <a:cs typeface="Calibri" panose="020F0502020204030204" pitchFamily="34" charset="0"/>
              </a:rPr>
              <a:t>, lék i zabiják (</a:t>
            </a:r>
            <a:r>
              <a:rPr lang="cs-CZ" sz="2000" dirty="0">
                <a:solidFill>
                  <a:srgbClr val="0070C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https://www.ceskatelevize.cz/porady/16217730041-fentanyl-lek-i-zabijak/</a:t>
            </a:r>
            <a:r>
              <a:rPr lang="cs-CZ" sz="2000" dirty="0">
                <a:solidFill>
                  <a:srgbClr val="0070C0"/>
                </a:solidFill>
                <a:latin typeface="Calibri" panose="020F0502020204030204" pitchFamily="34" charset="0"/>
                <a:cs typeface="Calibri" panose="020F0502020204030204" pitchFamily="34" charset="0"/>
              </a:rPr>
              <a:t>)</a:t>
            </a:r>
          </a:p>
          <a:p>
            <a:pPr algn="just"/>
            <a:r>
              <a:rPr lang="cs-CZ" sz="2000" dirty="0">
                <a:solidFill>
                  <a:schemeClr val="tx1"/>
                </a:solidFill>
                <a:latin typeface="Calibri" panose="020F0502020204030204" pitchFamily="34" charset="0"/>
                <a:cs typeface="Calibri" panose="020F0502020204030204" pitchFamily="34" charset="0"/>
              </a:rPr>
              <a:t>Kovy – Jak </a:t>
            </a:r>
            <a:r>
              <a:rPr lang="cs-CZ" sz="2000" dirty="0" err="1">
                <a:solidFill>
                  <a:schemeClr val="tx1"/>
                </a:solidFill>
                <a:latin typeface="Calibri" panose="020F0502020204030204" pitchFamily="34" charset="0"/>
                <a:cs typeface="Calibri" panose="020F0502020204030204" pitchFamily="34" charset="0"/>
              </a:rPr>
              <a:t>fentanyl</a:t>
            </a:r>
            <a:r>
              <a:rPr lang="cs-CZ" sz="2000" dirty="0">
                <a:solidFill>
                  <a:schemeClr val="tx1"/>
                </a:solidFill>
                <a:latin typeface="Calibri" panose="020F0502020204030204" pitchFamily="34" charset="0"/>
                <a:cs typeface="Calibri" panose="020F0502020204030204" pitchFamily="34" charset="0"/>
              </a:rPr>
              <a:t> ničí San Francisco (</a:t>
            </a:r>
            <a:r>
              <a:rPr lang="cs-CZ" sz="2000" dirty="0">
                <a:solidFill>
                  <a:srgbClr val="0070C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https://www.youtube.com/watch?v=vcnos78NtH0</a:t>
            </a:r>
            <a:r>
              <a:rPr lang="cs-CZ" sz="2000" dirty="0">
                <a:solidFill>
                  <a:schemeClr val="tx1"/>
                </a:solidFill>
                <a:latin typeface="Calibri" panose="020F0502020204030204" pitchFamily="34" charset="0"/>
                <a:cs typeface="Calibri" panose="020F0502020204030204" pitchFamily="34" charset="0"/>
              </a:rPr>
              <a:t>)  </a:t>
            </a:r>
          </a:p>
          <a:p>
            <a:pPr algn="just"/>
            <a:r>
              <a:rPr lang="cs-CZ" sz="2000" dirty="0">
                <a:solidFill>
                  <a:schemeClr val="tx1"/>
                </a:solidFill>
                <a:latin typeface="Calibri" panose="020F0502020204030204" pitchFamily="34" charset="0"/>
                <a:cs typeface="Calibri" panose="020F0502020204030204" pitchFamily="34" charset="0"/>
              </a:rPr>
              <a:t>Česko na drogách (</a:t>
            </a:r>
            <a:r>
              <a:rPr lang="cs-CZ" sz="2000" dirty="0">
                <a:solidFill>
                  <a:srgbClr val="0070C0"/>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https://www.ceskatelevize.cz/porady/15855221547-cesko-na-drogach/</a:t>
            </a:r>
            <a:r>
              <a:rPr lang="cs-CZ" sz="2000" dirty="0">
                <a:solidFill>
                  <a:srgbClr val="0070C0"/>
                </a:solidFill>
                <a:latin typeface="Calibri" panose="020F0502020204030204" pitchFamily="34" charset="0"/>
                <a:cs typeface="Calibri" panose="020F0502020204030204" pitchFamily="34" charset="0"/>
              </a:rPr>
              <a:t>) </a:t>
            </a:r>
          </a:p>
          <a:p>
            <a:pPr algn="just"/>
            <a:r>
              <a:rPr lang="cs-CZ" sz="2000" b="1" dirty="0">
                <a:solidFill>
                  <a:schemeClr val="tx1"/>
                </a:solidFill>
                <a:latin typeface="Calibri" panose="020F0502020204030204" pitchFamily="34" charset="0"/>
                <a:cs typeface="Calibri" panose="020F0502020204030204" pitchFamily="34" charset="0"/>
              </a:rPr>
              <a:t>Pro rodiče: </a:t>
            </a:r>
            <a:r>
              <a:rPr lang="cs-CZ" sz="2000" dirty="0">
                <a:solidFill>
                  <a:schemeClr val="tx1"/>
                </a:solidFill>
                <a:latin typeface="Calibri" panose="020F0502020204030204" pitchFamily="34" charset="0"/>
                <a:cs typeface="Calibri" panose="020F0502020204030204" pitchFamily="34" charset="0"/>
              </a:rPr>
              <a:t>A. Kulhánek – Prevence kouření u dětí (</a:t>
            </a:r>
            <a:r>
              <a:rPr lang="cs-CZ" sz="2000" dirty="0">
                <a:solidFill>
                  <a:srgbClr val="0070C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https://www.youtube.com/watch?v=SkpLTzTpTGc</a:t>
            </a:r>
            <a:r>
              <a:rPr lang="cs-CZ" sz="200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460641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3B8A6D8F-E3F7-81C5-2BF3-37DDE230FDBE}"/>
              </a:ext>
            </a:extLst>
          </p:cNvPr>
          <p:cNvSpPr>
            <a:spLocks noGrp="1"/>
          </p:cNvSpPr>
          <p:nvPr>
            <p:ph type="title"/>
          </p:nvPr>
        </p:nvSpPr>
        <p:spPr>
          <a:xfrm>
            <a:off x="581192" y="702156"/>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JAK BY MĚL S DÍTĚTEM MLUVIT RODIČ?</a:t>
            </a:r>
          </a:p>
        </p:txBody>
      </p:sp>
      <p:sp>
        <p:nvSpPr>
          <p:cNvPr id="6" name="Zástupný obsah 2">
            <a:extLst>
              <a:ext uri="{FF2B5EF4-FFF2-40B4-BE49-F238E27FC236}">
                <a16:creationId xmlns:a16="http://schemas.microsoft.com/office/drawing/2014/main" id="{FE500990-AE2C-F7D6-CE1E-7D5C66B5A1E8}"/>
              </a:ext>
            </a:extLst>
          </p:cNvPr>
          <p:cNvSpPr>
            <a:spLocks noGrp="1"/>
          </p:cNvSpPr>
          <p:nvPr>
            <p:ph idx="1"/>
          </p:nvPr>
        </p:nvSpPr>
        <p:spPr>
          <a:xfrm>
            <a:off x="581192" y="2477541"/>
            <a:ext cx="11029615" cy="3678303"/>
          </a:xfrm>
        </p:spPr>
        <p:txBody>
          <a:bodyPr>
            <a:noAutofit/>
          </a:bodyPr>
          <a:lstStyle/>
          <a:p>
            <a:pPr algn="just"/>
            <a:r>
              <a:rPr lang="cs-CZ" sz="2000" b="1" dirty="0">
                <a:solidFill>
                  <a:schemeClr val="tx1"/>
                </a:solidFill>
                <a:latin typeface="Calibri" panose="020F0502020204030204" pitchFamily="34" charset="0"/>
                <a:cs typeface="Calibri" panose="020F0502020204030204" pitchFamily="34" charset="0"/>
              </a:rPr>
              <a:t>Správný okamžik </a:t>
            </a:r>
            <a:r>
              <a:rPr lang="cs-CZ" sz="2000" dirty="0">
                <a:solidFill>
                  <a:schemeClr val="tx1"/>
                </a:solidFill>
                <a:latin typeface="Calibri" panose="020F0502020204030204" pitchFamily="34" charset="0"/>
                <a:cs typeface="Calibri" panose="020F0502020204030204" pitchFamily="34" charset="0"/>
                <a:sym typeface="Wingdings" pitchFamily="2" charset="2"/>
              </a:rPr>
              <a:t> např. při společné aktivitě, když se téma přirozeně objeví (film, událost…), když dítě samo projeví zájem </a:t>
            </a:r>
          </a:p>
          <a:p>
            <a:pPr algn="just"/>
            <a:r>
              <a:rPr lang="cs-CZ" sz="2000" b="1" dirty="0">
                <a:solidFill>
                  <a:schemeClr val="tx1"/>
                </a:solidFill>
                <a:latin typeface="Calibri" panose="020F0502020204030204" pitchFamily="34" charset="0"/>
                <a:cs typeface="Calibri" panose="020F0502020204030204" pitchFamily="34" charset="0"/>
                <a:sym typeface="Wingdings" pitchFamily="2" charset="2"/>
              </a:rPr>
              <a:t>Přizpůsobit styl komunikace věku dítěte </a:t>
            </a:r>
            <a:r>
              <a:rPr lang="cs-CZ" sz="2000" dirty="0">
                <a:solidFill>
                  <a:schemeClr val="tx1"/>
                </a:solidFill>
                <a:latin typeface="Calibri" panose="020F0502020204030204" pitchFamily="34" charset="0"/>
                <a:cs typeface="Calibri" panose="020F0502020204030204" pitchFamily="34" charset="0"/>
                <a:sym typeface="Wingdings" pitchFamily="2" charset="2"/>
              </a:rPr>
              <a:t> u mladších dětí být stručný a konkrétní, u starších dětí mluvit o důsledcích </a:t>
            </a:r>
          </a:p>
          <a:p>
            <a:pPr algn="just"/>
            <a:r>
              <a:rPr lang="cs-CZ" sz="2000" b="1" dirty="0">
                <a:solidFill>
                  <a:schemeClr val="tx1"/>
                </a:solidFill>
                <a:latin typeface="Calibri" panose="020F0502020204030204" pitchFamily="34" charset="0"/>
                <a:cs typeface="Calibri" panose="020F0502020204030204" pitchFamily="34" charset="0"/>
                <a:sym typeface="Wingdings" pitchFamily="2" charset="2"/>
              </a:rPr>
              <a:t>Aktivně naslouchejte </a:t>
            </a:r>
            <a:r>
              <a:rPr lang="cs-CZ" sz="2000" dirty="0">
                <a:solidFill>
                  <a:schemeClr val="tx1"/>
                </a:solidFill>
                <a:latin typeface="Calibri" panose="020F0502020204030204" pitchFamily="34" charset="0"/>
                <a:cs typeface="Calibri" panose="020F0502020204030204" pitchFamily="34" charset="0"/>
                <a:sym typeface="Wingdings" pitchFamily="2" charset="2"/>
              </a:rPr>
              <a:t> Co si o tom myslíš? Co o tom už víš? </a:t>
            </a:r>
          </a:p>
          <a:p>
            <a:pPr algn="just"/>
            <a:r>
              <a:rPr lang="cs-CZ" sz="2000" b="1" dirty="0">
                <a:solidFill>
                  <a:schemeClr val="tx1"/>
                </a:solidFill>
                <a:latin typeface="Calibri" panose="020F0502020204030204" pitchFamily="34" charset="0"/>
                <a:cs typeface="Calibri" panose="020F0502020204030204" pitchFamily="34" charset="0"/>
                <a:sym typeface="Wingdings" pitchFamily="2" charset="2"/>
              </a:rPr>
              <a:t>Nemoralizujte, nezastrašujte </a:t>
            </a:r>
          </a:p>
          <a:p>
            <a:pPr algn="just"/>
            <a:r>
              <a:rPr lang="cs-CZ" sz="2000" b="1" dirty="0">
                <a:solidFill>
                  <a:schemeClr val="tx1"/>
                </a:solidFill>
                <a:latin typeface="Calibri" panose="020F0502020204030204" pitchFamily="34" charset="0"/>
                <a:cs typeface="Calibri" panose="020F0502020204030204" pitchFamily="34" charset="0"/>
                <a:sym typeface="Wingdings" pitchFamily="2" charset="2"/>
              </a:rPr>
              <a:t>Buďte příkladem </a:t>
            </a:r>
          </a:p>
          <a:p>
            <a:pPr algn="just"/>
            <a:r>
              <a:rPr lang="cs-CZ" sz="2000" b="1" dirty="0">
                <a:solidFill>
                  <a:schemeClr val="tx1"/>
                </a:solidFill>
                <a:latin typeface="Calibri" panose="020F0502020204030204" pitchFamily="34" charset="0"/>
                <a:cs typeface="Calibri" panose="020F0502020204030204" pitchFamily="34" charset="0"/>
                <a:sym typeface="Wingdings" pitchFamily="2" charset="2"/>
              </a:rPr>
              <a:t>Nabídněte možnost vrátit se k tématu </a:t>
            </a:r>
          </a:p>
          <a:p>
            <a:pPr algn="just"/>
            <a:r>
              <a:rPr lang="cs-CZ" sz="2000" b="1" dirty="0">
                <a:solidFill>
                  <a:schemeClr val="tx1"/>
                </a:solidFill>
                <a:latin typeface="Calibri" panose="020F0502020204030204" pitchFamily="34" charset="0"/>
                <a:cs typeface="Calibri" panose="020F0502020204030204" pitchFamily="34" charset="0"/>
                <a:sym typeface="Wingdings" pitchFamily="2" charset="2"/>
              </a:rPr>
              <a:t>Buďte trpěliví, respektujte jeho pocity  </a:t>
            </a:r>
            <a:r>
              <a:rPr lang="cs-CZ" sz="2000" dirty="0">
                <a:solidFill>
                  <a:schemeClr val="tx1"/>
                </a:solidFill>
                <a:latin typeface="Calibri" panose="020F0502020204030204" pitchFamily="34" charset="0"/>
                <a:cs typeface="Calibri" panose="020F0502020204030204" pitchFamily="34" charset="0"/>
                <a:sym typeface="Wingdings" pitchFamily="2" charset="2"/>
              </a:rPr>
              <a:t>např. když se dítě cítí nepohodlně</a:t>
            </a:r>
          </a:p>
          <a:p>
            <a:pPr algn="just"/>
            <a:endParaRPr lang="cs-CZ" sz="2000" dirty="0">
              <a:solidFill>
                <a:schemeClr val="tx1"/>
              </a:solidFill>
              <a:latin typeface="Calibri" panose="020F0502020204030204" pitchFamily="34" charset="0"/>
              <a:cs typeface="Calibri" panose="020F0502020204030204" pitchFamily="34" charset="0"/>
            </a:endParaRPr>
          </a:p>
        </p:txBody>
      </p:sp>
      <p:pic>
        <p:nvPicPr>
          <p:cNvPr id="8" name="Obrázek 7" descr="Obsah obrázku silueta, skica, klipart&#10;&#10;Popis byl vytvořen automaticky">
            <a:extLst>
              <a:ext uri="{FF2B5EF4-FFF2-40B4-BE49-F238E27FC236}">
                <a16:creationId xmlns:a16="http://schemas.microsoft.com/office/drawing/2014/main" id="{82D37700-527F-A0F6-C2A8-15F71A61CB9B}"/>
              </a:ext>
            </a:extLst>
          </p:cNvPr>
          <p:cNvPicPr>
            <a:picLocks noChangeAspect="1"/>
          </p:cNvPicPr>
          <p:nvPr/>
        </p:nvPicPr>
        <p:blipFill>
          <a:blip r:embed="rId2"/>
          <a:stretch>
            <a:fillRect/>
          </a:stretch>
        </p:blipFill>
        <p:spPr>
          <a:xfrm>
            <a:off x="9781429" y="4491789"/>
            <a:ext cx="1959457" cy="2205789"/>
          </a:xfrm>
          <a:prstGeom prst="rect">
            <a:avLst/>
          </a:prstGeom>
        </p:spPr>
      </p:pic>
    </p:spTree>
    <p:extLst>
      <p:ext uri="{BB962C8B-B14F-4D97-AF65-F5344CB8AC3E}">
        <p14:creationId xmlns:p14="http://schemas.microsoft.com/office/powerpoint/2010/main" val="3028249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BB8F7A7D-B23F-CBE0-B67B-96CC98F206BC}"/>
              </a:ext>
            </a:extLst>
          </p:cNvPr>
          <p:cNvSpPr>
            <a:spLocks noGrp="1"/>
          </p:cNvSpPr>
          <p:nvPr>
            <p:ph type="title"/>
          </p:nvPr>
        </p:nvSpPr>
        <p:spPr>
          <a:xfrm>
            <a:off x="581192" y="702156"/>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ČEHO SE VYVAROVAT?</a:t>
            </a:r>
          </a:p>
        </p:txBody>
      </p:sp>
      <p:sp>
        <p:nvSpPr>
          <p:cNvPr id="7" name="Zástupný obsah 2">
            <a:extLst>
              <a:ext uri="{FF2B5EF4-FFF2-40B4-BE49-F238E27FC236}">
                <a16:creationId xmlns:a16="http://schemas.microsoft.com/office/drawing/2014/main" id="{EA259E0B-0E52-5413-BC67-BFE1DF4064DA}"/>
              </a:ext>
            </a:extLst>
          </p:cNvPr>
          <p:cNvSpPr>
            <a:spLocks noGrp="1"/>
          </p:cNvSpPr>
          <p:nvPr>
            <p:ph idx="1"/>
          </p:nvPr>
        </p:nvSpPr>
        <p:spPr>
          <a:xfrm>
            <a:off x="581193" y="2477541"/>
            <a:ext cx="11029615" cy="3678303"/>
          </a:xfrm>
        </p:spPr>
        <p:txBody>
          <a:bodyPr>
            <a:noAutofit/>
          </a:bodyPr>
          <a:lstStyle/>
          <a:p>
            <a:pPr algn="just"/>
            <a:r>
              <a:rPr lang="cs-CZ" sz="2000" b="1" dirty="0">
                <a:solidFill>
                  <a:schemeClr val="tx1"/>
                </a:solidFill>
                <a:latin typeface="Calibri" panose="020F0502020204030204" pitchFamily="34" charset="0"/>
                <a:cs typeface="Calibri" panose="020F0502020204030204" pitchFamily="34" charset="0"/>
              </a:rPr>
              <a:t>Odsuzování a moralizování</a:t>
            </a:r>
          </a:p>
          <a:p>
            <a:pPr lvl="2" algn="just"/>
            <a:r>
              <a:rPr lang="cs-CZ" sz="1600" dirty="0">
                <a:solidFill>
                  <a:schemeClr val="tx1"/>
                </a:solidFill>
                <a:latin typeface="Calibri" panose="020F0502020204030204" pitchFamily="34" charset="0"/>
                <a:cs typeface="Calibri" panose="020F0502020204030204" pitchFamily="34" charset="0"/>
              </a:rPr>
              <a:t>„Jenom hlupák by kouřil.“ </a:t>
            </a:r>
          </a:p>
          <a:p>
            <a:pPr lvl="2" algn="just"/>
            <a:r>
              <a:rPr lang="cs-CZ" sz="1600" dirty="0">
                <a:solidFill>
                  <a:schemeClr val="tx1"/>
                </a:solidFill>
                <a:latin typeface="Calibri" panose="020F0502020204030204" pitchFamily="34" charset="0"/>
                <a:cs typeface="Calibri" panose="020F0502020204030204" pitchFamily="34" charset="0"/>
              </a:rPr>
              <a:t>Proč? Dítě se bude bát sdílet vlastní názory </a:t>
            </a:r>
          </a:p>
          <a:p>
            <a:pPr algn="just"/>
            <a:r>
              <a:rPr lang="cs-CZ" sz="2000" b="1" dirty="0">
                <a:solidFill>
                  <a:schemeClr val="tx1"/>
                </a:solidFill>
                <a:latin typeface="Calibri" panose="020F0502020204030204" pitchFamily="34" charset="0"/>
                <a:cs typeface="Calibri" panose="020F0502020204030204" pitchFamily="34" charset="0"/>
              </a:rPr>
              <a:t>Vyděšení, strašení </a:t>
            </a:r>
          </a:p>
          <a:p>
            <a:pPr lvl="2" algn="just"/>
            <a:r>
              <a:rPr lang="cs-CZ" sz="1600" dirty="0">
                <a:solidFill>
                  <a:schemeClr val="tx1"/>
                </a:solidFill>
                <a:latin typeface="Calibri" panose="020F0502020204030204" pitchFamily="34" charset="0"/>
                <a:cs typeface="Calibri" panose="020F0502020204030204" pitchFamily="34" charset="0"/>
              </a:rPr>
              <a:t>„Když budeš pít alkohol, bude z tebe alkoholik.“  </a:t>
            </a:r>
          </a:p>
          <a:p>
            <a:pPr lvl="2" algn="just"/>
            <a:r>
              <a:rPr lang="cs-CZ" sz="1600" dirty="0">
                <a:solidFill>
                  <a:schemeClr val="tx1"/>
                </a:solidFill>
                <a:latin typeface="Calibri" panose="020F0502020204030204" pitchFamily="34" charset="0"/>
                <a:cs typeface="Calibri" panose="020F0502020204030204" pitchFamily="34" charset="0"/>
              </a:rPr>
              <a:t>Proč? Dítě tato slova může považovat za nereálná a bude je ignorovat </a:t>
            </a:r>
          </a:p>
          <a:p>
            <a:pPr algn="just"/>
            <a:r>
              <a:rPr lang="cs-CZ" sz="2000" b="1" dirty="0">
                <a:solidFill>
                  <a:schemeClr val="tx1"/>
                </a:solidFill>
                <a:latin typeface="Calibri" panose="020F0502020204030204" pitchFamily="34" charset="0"/>
                <a:cs typeface="Calibri" panose="020F0502020204030204" pitchFamily="34" charset="0"/>
              </a:rPr>
              <a:t>Generalizace, přehánění </a:t>
            </a:r>
          </a:p>
          <a:p>
            <a:pPr lvl="2" algn="just"/>
            <a:r>
              <a:rPr lang="cs-CZ" sz="1600" dirty="0">
                <a:solidFill>
                  <a:schemeClr val="tx1"/>
                </a:solidFill>
                <a:latin typeface="Calibri" panose="020F0502020204030204" pitchFamily="34" charset="0"/>
                <a:cs typeface="Calibri" panose="020F0502020204030204" pitchFamily="34" charset="0"/>
              </a:rPr>
              <a:t>„Všichni, kdo kouří, mají rakovinu.“ </a:t>
            </a:r>
          </a:p>
          <a:p>
            <a:pPr lvl="2" algn="just"/>
            <a:r>
              <a:rPr lang="cs-CZ" sz="1600" dirty="0">
                <a:solidFill>
                  <a:schemeClr val="tx1"/>
                </a:solidFill>
                <a:latin typeface="Calibri" panose="020F0502020204030204" pitchFamily="34" charset="0"/>
                <a:cs typeface="Calibri" panose="020F0502020204030204" pitchFamily="34" charset="0"/>
              </a:rPr>
              <a:t>Proč? Podkopává to důvěryhodnost, snižuje to účinnost komunikace</a:t>
            </a:r>
          </a:p>
          <a:p>
            <a:pPr algn="just"/>
            <a:r>
              <a:rPr lang="cs-CZ" sz="2000" b="1" dirty="0">
                <a:solidFill>
                  <a:schemeClr val="tx1"/>
                </a:solidFill>
                <a:latin typeface="Calibri" panose="020F0502020204030204" pitchFamily="34" charset="0"/>
                <a:cs typeface="Calibri" panose="020F0502020204030204" pitchFamily="34" charset="0"/>
              </a:rPr>
              <a:t>Příkazy, ultimáta</a:t>
            </a:r>
          </a:p>
          <a:p>
            <a:pPr lvl="2" algn="just"/>
            <a:r>
              <a:rPr lang="cs-CZ" dirty="0">
                <a:solidFill>
                  <a:schemeClr val="tx1"/>
                </a:solidFill>
                <a:latin typeface="Calibri" panose="020F0502020204030204" pitchFamily="34" charset="0"/>
                <a:cs typeface="Calibri" panose="020F0502020204030204" pitchFamily="34" charset="0"/>
              </a:rPr>
              <a:t>„</a:t>
            </a:r>
            <a:r>
              <a:rPr lang="cs-CZ" sz="1600" dirty="0">
                <a:solidFill>
                  <a:schemeClr val="tx1"/>
                </a:solidFill>
                <a:latin typeface="Calibri" panose="020F0502020204030204" pitchFamily="34" charset="0"/>
                <a:cs typeface="Calibri" panose="020F0502020204030204" pitchFamily="34" charset="0"/>
              </a:rPr>
              <a:t>Nikdy nesmíš….“ </a:t>
            </a:r>
          </a:p>
          <a:p>
            <a:pPr lvl="2" algn="just"/>
            <a:r>
              <a:rPr lang="cs-CZ" sz="1600" dirty="0">
                <a:solidFill>
                  <a:schemeClr val="tx1"/>
                </a:solidFill>
                <a:latin typeface="Calibri" panose="020F0502020204030204" pitchFamily="34" charset="0"/>
                <a:cs typeface="Calibri" panose="020F0502020204030204" pitchFamily="34" charset="0"/>
              </a:rPr>
              <a:t>Proč? Děti mají tendence reagovat negativně</a:t>
            </a:r>
          </a:p>
        </p:txBody>
      </p:sp>
    </p:spTree>
    <p:extLst>
      <p:ext uri="{BB962C8B-B14F-4D97-AF65-F5344CB8AC3E}">
        <p14:creationId xmlns:p14="http://schemas.microsoft.com/office/powerpoint/2010/main" val="1642917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F575F671-63AE-DE10-AAC9-57441C807832}"/>
              </a:ext>
            </a:extLst>
          </p:cNvPr>
          <p:cNvSpPr>
            <a:spLocks noGrp="1"/>
          </p:cNvSpPr>
          <p:nvPr>
            <p:ph type="title"/>
          </p:nvPr>
        </p:nvSpPr>
        <p:spPr>
          <a:xfrm>
            <a:off x="581192" y="702156"/>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CO NAOPAK ŘÍKAT?</a:t>
            </a:r>
          </a:p>
        </p:txBody>
      </p:sp>
      <p:sp>
        <p:nvSpPr>
          <p:cNvPr id="6" name="Zástupný obsah 2">
            <a:extLst>
              <a:ext uri="{FF2B5EF4-FFF2-40B4-BE49-F238E27FC236}">
                <a16:creationId xmlns:a16="http://schemas.microsoft.com/office/drawing/2014/main" id="{177FDACB-D599-7FF4-AD42-F29B05072615}"/>
              </a:ext>
            </a:extLst>
          </p:cNvPr>
          <p:cNvSpPr>
            <a:spLocks noGrp="1"/>
          </p:cNvSpPr>
          <p:nvPr>
            <p:ph idx="1"/>
          </p:nvPr>
        </p:nvSpPr>
        <p:spPr>
          <a:xfrm>
            <a:off x="581192" y="2285036"/>
            <a:ext cx="11029615" cy="3678303"/>
          </a:xfrm>
        </p:spPr>
        <p:txBody>
          <a:bodyPr>
            <a:noAutofit/>
          </a:bodyPr>
          <a:lstStyle/>
          <a:p>
            <a:pPr algn="just"/>
            <a:r>
              <a:rPr lang="cs-CZ" sz="2000" b="1" dirty="0">
                <a:solidFill>
                  <a:schemeClr val="tx1"/>
                </a:solidFill>
                <a:latin typeface="Calibri" panose="020F0502020204030204" pitchFamily="34" charset="0"/>
                <a:cs typeface="Calibri" panose="020F0502020204030204" pitchFamily="34" charset="0"/>
              </a:rPr>
              <a:t>Podpora kritického myšlení </a:t>
            </a:r>
          </a:p>
          <a:p>
            <a:pPr lvl="2" algn="just"/>
            <a:r>
              <a:rPr lang="cs-CZ" sz="1200" dirty="0">
                <a:solidFill>
                  <a:schemeClr val="tx1"/>
                </a:solidFill>
                <a:latin typeface="Calibri" panose="020F0502020204030204" pitchFamily="34" charset="0"/>
                <a:cs typeface="Calibri" panose="020F0502020204030204" pitchFamily="34" charset="0"/>
              </a:rPr>
              <a:t>„</a:t>
            </a:r>
            <a:r>
              <a:rPr lang="cs-CZ" sz="1600" dirty="0">
                <a:solidFill>
                  <a:schemeClr val="tx1"/>
                </a:solidFill>
                <a:latin typeface="Calibri" panose="020F0502020204030204" pitchFamily="34" charset="0"/>
                <a:cs typeface="Calibri" panose="020F0502020204030204" pitchFamily="34" charset="0"/>
              </a:rPr>
              <a:t>Co o tom víš? Co si o tom myslíš?“ </a:t>
            </a:r>
          </a:p>
          <a:p>
            <a:pPr lvl="2" algn="just"/>
            <a:r>
              <a:rPr lang="cs-CZ" sz="1600" dirty="0">
                <a:solidFill>
                  <a:schemeClr val="tx1"/>
                </a:solidFill>
                <a:latin typeface="Calibri" panose="020F0502020204030204" pitchFamily="34" charset="0"/>
                <a:cs typeface="Calibri" panose="020F0502020204030204" pitchFamily="34" charset="0"/>
              </a:rPr>
              <a:t>Proč? Posiluje to důvěru dítěte, aby se nebálo vyjádřit </a:t>
            </a:r>
          </a:p>
          <a:p>
            <a:pPr algn="just"/>
            <a:r>
              <a:rPr lang="cs-CZ" sz="2000" b="1" dirty="0">
                <a:solidFill>
                  <a:schemeClr val="tx1"/>
                </a:solidFill>
                <a:latin typeface="Calibri" panose="020F0502020204030204" pitchFamily="34" charset="0"/>
                <a:cs typeface="Calibri" panose="020F0502020204030204" pitchFamily="34" charset="0"/>
              </a:rPr>
              <a:t>Sdílení faktů a realistických důsledků</a:t>
            </a:r>
          </a:p>
          <a:p>
            <a:pPr lvl="2" algn="just"/>
            <a:r>
              <a:rPr lang="cs-CZ" sz="1600" dirty="0">
                <a:solidFill>
                  <a:schemeClr val="tx1"/>
                </a:solidFill>
                <a:latin typeface="Calibri" panose="020F0502020204030204" pitchFamily="34" charset="0"/>
                <a:cs typeface="Calibri" panose="020F0502020204030204" pitchFamily="34" charset="0"/>
              </a:rPr>
              <a:t>„</a:t>
            </a:r>
            <a:r>
              <a:rPr lang="cs-CZ" sz="1600" b="0" i="0" dirty="0">
                <a:solidFill>
                  <a:schemeClr val="tx1"/>
                </a:solidFill>
                <a:effectLst/>
                <a:latin typeface="Calibri" panose="020F0502020204030204" pitchFamily="34" charset="0"/>
                <a:cs typeface="Calibri" panose="020F0502020204030204" pitchFamily="34" charset="0"/>
              </a:rPr>
              <a:t>Alkohol může ovlivnit, jak cítíš a myslíš, když to někdo přežene, může mít vážné problémy se zdravím nebo vztahy.“ </a:t>
            </a:r>
          </a:p>
          <a:p>
            <a:pPr lvl="2" algn="just"/>
            <a:r>
              <a:rPr lang="cs-CZ" sz="1600" dirty="0">
                <a:solidFill>
                  <a:schemeClr val="tx1"/>
                </a:solidFill>
                <a:latin typeface="Calibri" panose="020F0502020204030204" pitchFamily="34" charset="0"/>
                <a:cs typeface="Calibri" panose="020F0502020204030204" pitchFamily="34" charset="0"/>
              </a:rPr>
              <a:t>Proč? Vysvětlení realistických důsledků je účinnější než zastrašování </a:t>
            </a:r>
          </a:p>
          <a:p>
            <a:pPr algn="just"/>
            <a:r>
              <a:rPr lang="cs-CZ" sz="2000" b="1" dirty="0">
                <a:solidFill>
                  <a:schemeClr val="tx1"/>
                </a:solidFill>
                <a:latin typeface="Calibri" panose="020F0502020204030204" pitchFamily="34" charset="0"/>
                <a:cs typeface="Calibri" panose="020F0502020204030204" pitchFamily="34" charset="0"/>
              </a:rPr>
              <a:t>Empatie, otevřenost</a:t>
            </a:r>
          </a:p>
          <a:p>
            <a:pPr lvl="2" algn="just"/>
            <a:r>
              <a:rPr lang="cs-CZ" sz="1600" dirty="0">
                <a:solidFill>
                  <a:schemeClr val="tx1"/>
                </a:solidFill>
                <a:latin typeface="Calibri" panose="020F0502020204030204" pitchFamily="34" charset="0"/>
                <a:cs typeface="Calibri" panose="020F0502020204030204" pitchFamily="34" charset="0"/>
              </a:rPr>
              <a:t>„</a:t>
            </a:r>
            <a:r>
              <a:rPr lang="cs-CZ" sz="1600" b="0" i="0" dirty="0">
                <a:solidFill>
                  <a:schemeClr val="tx1"/>
                </a:solidFill>
                <a:effectLst/>
                <a:latin typeface="Calibri" panose="020F0502020204030204" pitchFamily="34" charset="0"/>
                <a:cs typeface="Calibri" panose="020F0502020204030204" pitchFamily="34" charset="0"/>
              </a:rPr>
              <a:t>Rozumím, že to může vypadat lákavě, když ostatní něco zkouší. Mnoho lidí má podobné pocity a je těžké se rozhodnout.“</a:t>
            </a:r>
          </a:p>
          <a:p>
            <a:pPr lvl="2" algn="just"/>
            <a:r>
              <a:rPr lang="cs-CZ" sz="1600" dirty="0">
                <a:solidFill>
                  <a:schemeClr val="tx1"/>
                </a:solidFill>
                <a:latin typeface="Calibri" panose="020F0502020204030204" pitchFamily="34" charset="0"/>
                <a:cs typeface="Calibri" panose="020F0502020204030204" pitchFamily="34" charset="0"/>
              </a:rPr>
              <a:t>Proč? Dáváte najevo, že je v pořádku cítit zvědavost, nejistotu, obavy</a:t>
            </a:r>
          </a:p>
        </p:txBody>
      </p:sp>
    </p:spTree>
    <p:extLst>
      <p:ext uri="{BB962C8B-B14F-4D97-AF65-F5344CB8AC3E}">
        <p14:creationId xmlns:p14="http://schemas.microsoft.com/office/powerpoint/2010/main" val="4236260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3EF6819F-71F4-92BC-A08C-71AEAB2FC30E}"/>
              </a:ext>
            </a:extLst>
          </p:cNvPr>
          <p:cNvSpPr>
            <a:spLocks noGrp="1"/>
          </p:cNvSpPr>
          <p:nvPr>
            <p:ph type="title"/>
          </p:nvPr>
        </p:nvSpPr>
        <p:spPr>
          <a:xfrm>
            <a:off x="581192" y="702156"/>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CO NAOPAK ŘÍKAT?</a:t>
            </a:r>
          </a:p>
        </p:txBody>
      </p:sp>
      <p:sp>
        <p:nvSpPr>
          <p:cNvPr id="6" name="Zástupný obsah 2">
            <a:extLst>
              <a:ext uri="{FF2B5EF4-FFF2-40B4-BE49-F238E27FC236}">
                <a16:creationId xmlns:a16="http://schemas.microsoft.com/office/drawing/2014/main" id="{03540845-267A-F0B4-07EB-44E47E9C6CA8}"/>
              </a:ext>
            </a:extLst>
          </p:cNvPr>
          <p:cNvSpPr>
            <a:spLocks noGrp="1"/>
          </p:cNvSpPr>
          <p:nvPr>
            <p:ph idx="1"/>
          </p:nvPr>
        </p:nvSpPr>
        <p:spPr>
          <a:xfrm>
            <a:off x="581193" y="2477541"/>
            <a:ext cx="11029615" cy="3678303"/>
          </a:xfrm>
        </p:spPr>
        <p:txBody>
          <a:bodyPr>
            <a:noAutofit/>
          </a:bodyPr>
          <a:lstStyle/>
          <a:p>
            <a:pPr algn="just"/>
            <a:r>
              <a:rPr lang="cs-CZ" sz="2000" b="1" i="0" dirty="0">
                <a:solidFill>
                  <a:schemeClr val="tx1"/>
                </a:solidFill>
                <a:effectLst/>
                <a:latin typeface="Calibri" panose="020F0502020204030204" pitchFamily="34" charset="0"/>
                <a:cs typeface="Calibri" panose="020F0502020204030204" pitchFamily="34" charset="0"/>
              </a:rPr>
              <a:t>Důraz na osobní odpovědnost a zdravé rozhodování</a:t>
            </a:r>
          </a:p>
          <a:p>
            <a:pPr lvl="2" algn="just"/>
            <a:r>
              <a:rPr lang="cs-CZ" sz="1600" b="0" i="0" dirty="0">
                <a:solidFill>
                  <a:schemeClr val="tx1"/>
                </a:solidFill>
                <a:effectLst/>
                <a:latin typeface="Calibri" panose="020F0502020204030204" pitchFamily="34" charset="0"/>
                <a:cs typeface="Calibri" panose="020F0502020204030204" pitchFamily="34" charset="0"/>
              </a:rPr>
              <a:t>„To, co se rozhodneš dělat, může ovlivnit tvé zdraví a budoucnost. Chci, aby sis byl jistý, že děláš správné rozhodnutí pro sebe.“</a:t>
            </a:r>
            <a:endParaRPr lang="cs-CZ" sz="1600" b="1" dirty="0">
              <a:solidFill>
                <a:schemeClr val="tx1"/>
              </a:solidFill>
              <a:latin typeface="Calibri" panose="020F0502020204030204" pitchFamily="34" charset="0"/>
              <a:cs typeface="Calibri" panose="020F0502020204030204" pitchFamily="34" charset="0"/>
            </a:endParaRPr>
          </a:p>
          <a:p>
            <a:pPr lvl="2" algn="just"/>
            <a:r>
              <a:rPr lang="cs-CZ" sz="1600" dirty="0">
                <a:solidFill>
                  <a:schemeClr val="tx1"/>
                </a:solidFill>
                <a:latin typeface="Calibri" panose="020F0502020204030204" pitchFamily="34" charset="0"/>
                <a:cs typeface="Calibri" panose="020F0502020204030204" pitchFamily="34" charset="0"/>
              </a:rPr>
              <a:t>Proč? Posilujete schopnost samostatně přemýšlet a být za sebe zodpovědný</a:t>
            </a:r>
          </a:p>
          <a:p>
            <a:pPr algn="just"/>
            <a:r>
              <a:rPr lang="cs-CZ" sz="2000" b="1" i="0" dirty="0">
                <a:solidFill>
                  <a:schemeClr val="tx1"/>
                </a:solidFill>
                <a:effectLst/>
                <a:latin typeface="Calibri" panose="020F0502020204030204" pitchFamily="34" charset="0"/>
                <a:cs typeface="Calibri" panose="020F0502020204030204" pitchFamily="34" charset="0"/>
              </a:rPr>
              <a:t>Ujištění o podpoře</a:t>
            </a:r>
            <a:endParaRPr lang="cs-CZ" sz="2000" b="1" dirty="0">
              <a:solidFill>
                <a:schemeClr val="tx1"/>
              </a:solidFill>
              <a:latin typeface="Calibri" panose="020F0502020204030204" pitchFamily="34" charset="0"/>
              <a:cs typeface="Calibri" panose="020F0502020204030204" pitchFamily="34" charset="0"/>
            </a:endParaRPr>
          </a:p>
          <a:p>
            <a:pPr lvl="2" algn="just"/>
            <a:r>
              <a:rPr lang="cs-CZ" sz="1600" b="0" i="0" dirty="0">
                <a:solidFill>
                  <a:schemeClr val="tx1"/>
                </a:solidFill>
                <a:effectLst/>
                <a:latin typeface="Calibri" panose="020F0502020204030204" pitchFamily="34" charset="0"/>
                <a:cs typeface="Calibri" panose="020F0502020204030204" pitchFamily="34" charset="0"/>
              </a:rPr>
              <a:t>„Když budeš mít jakékoliv otázky nebo se s něčím setkáš, můžeš se na mě vždy obrátit.“</a:t>
            </a:r>
            <a:endParaRPr lang="cs-CZ" sz="1600" b="1" dirty="0">
              <a:solidFill>
                <a:schemeClr val="tx1"/>
              </a:solidFill>
              <a:latin typeface="Calibri" panose="020F0502020204030204" pitchFamily="34" charset="0"/>
              <a:cs typeface="Calibri" panose="020F0502020204030204" pitchFamily="34" charset="0"/>
            </a:endParaRPr>
          </a:p>
          <a:p>
            <a:pPr lvl="2" algn="just"/>
            <a:r>
              <a:rPr lang="cs-CZ" sz="1600" dirty="0">
                <a:solidFill>
                  <a:schemeClr val="tx1"/>
                </a:solidFill>
                <a:latin typeface="Calibri" panose="020F0502020204030204" pitchFamily="34" charset="0"/>
                <a:cs typeface="Calibri" panose="020F0502020204030204" pitchFamily="34" charset="0"/>
              </a:rPr>
              <a:t>Proč? D</a:t>
            </a:r>
            <a:r>
              <a:rPr lang="cs-CZ" sz="1600" i="0" dirty="0">
                <a:solidFill>
                  <a:schemeClr val="tx1"/>
                </a:solidFill>
                <a:effectLst/>
                <a:latin typeface="Calibri" panose="020F0502020204030204" pitchFamily="34" charset="0"/>
                <a:cs typeface="Calibri" panose="020F0502020204030204" pitchFamily="34" charset="0"/>
              </a:rPr>
              <a:t>áváte </a:t>
            </a:r>
            <a:r>
              <a:rPr lang="cs-CZ" sz="1600" b="0" i="0" dirty="0">
                <a:solidFill>
                  <a:schemeClr val="tx1"/>
                </a:solidFill>
                <a:effectLst/>
                <a:latin typeface="Calibri" panose="020F0502020204030204" pitchFamily="34" charset="0"/>
                <a:cs typeface="Calibri" panose="020F0502020204030204" pitchFamily="34" charset="0"/>
              </a:rPr>
              <a:t>dítěti vědět, že je v bezpečí a může se svěřit, aniž by se muselo obávat odsudku nebo trestu.</a:t>
            </a:r>
          </a:p>
          <a:p>
            <a:pPr algn="just"/>
            <a:r>
              <a:rPr lang="cs-CZ" sz="2000" b="1" i="0" dirty="0">
                <a:solidFill>
                  <a:schemeClr val="tx1"/>
                </a:solidFill>
                <a:effectLst/>
                <a:latin typeface="Calibri" panose="020F0502020204030204" pitchFamily="34" charset="0"/>
                <a:cs typeface="Calibri" panose="020F0502020204030204" pitchFamily="34" charset="0"/>
              </a:rPr>
              <a:t>Pozitivní posilování</a:t>
            </a:r>
            <a:endParaRPr lang="cs-CZ" sz="2000" dirty="0">
              <a:solidFill>
                <a:schemeClr val="tx1"/>
              </a:solidFill>
              <a:latin typeface="Calibri" panose="020F0502020204030204" pitchFamily="34" charset="0"/>
              <a:cs typeface="Calibri" panose="020F0502020204030204" pitchFamily="34" charset="0"/>
            </a:endParaRPr>
          </a:p>
          <a:p>
            <a:pPr lvl="2" algn="just"/>
            <a:r>
              <a:rPr lang="cs-CZ" sz="1600" b="0" i="0" dirty="0">
                <a:solidFill>
                  <a:schemeClr val="tx1"/>
                </a:solidFill>
                <a:effectLst/>
                <a:latin typeface="Calibri" panose="020F0502020204030204" pitchFamily="34" charset="0"/>
                <a:cs typeface="Calibri" panose="020F0502020204030204" pitchFamily="34" charset="0"/>
              </a:rPr>
              <a:t>„Je dobře, že nad těmito věcmi přemýšlíš. Je to důležité, abys věděl, jaká máš možnost rozhodování.“</a:t>
            </a:r>
          </a:p>
          <a:p>
            <a:pPr lvl="2"/>
            <a:r>
              <a:rPr lang="cs-CZ" sz="1600" dirty="0">
                <a:solidFill>
                  <a:schemeClr val="tx1"/>
                </a:solidFill>
                <a:latin typeface="Calibri" panose="020F0502020204030204" pitchFamily="34" charset="0"/>
                <a:cs typeface="Calibri" panose="020F0502020204030204" pitchFamily="34" charset="0"/>
              </a:rPr>
              <a:t>Proč? Oceníte dítě za to, že se o dané téma zajímá a je ochotné o něm mluvit </a:t>
            </a:r>
            <a:br>
              <a:rPr lang="cs-CZ" dirty="0"/>
            </a:br>
            <a:endParaRPr lang="cs-CZ" sz="1200" dirty="0">
              <a:solidFill>
                <a:srgbClr val="21212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02547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C44937C9-F5B3-E3FD-B36E-C0A0B3E293F6}"/>
              </a:ext>
            </a:extLst>
          </p:cNvPr>
          <p:cNvSpPr>
            <a:spLocks noGrp="1"/>
          </p:cNvSpPr>
          <p:nvPr>
            <p:ph type="title"/>
          </p:nvPr>
        </p:nvSpPr>
        <p:spPr>
          <a:xfrm>
            <a:off x="581192" y="702156"/>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JAK POZNÁM, ŽE DÍTĚ NĚCO UŽÍVÁ?</a:t>
            </a:r>
          </a:p>
        </p:txBody>
      </p:sp>
      <p:sp>
        <p:nvSpPr>
          <p:cNvPr id="6" name="Zástupný obsah 2">
            <a:extLst>
              <a:ext uri="{FF2B5EF4-FFF2-40B4-BE49-F238E27FC236}">
                <a16:creationId xmlns:a16="http://schemas.microsoft.com/office/drawing/2014/main" id="{658946A4-2B48-EEEA-B9D9-533D97CE82DE}"/>
              </a:ext>
            </a:extLst>
          </p:cNvPr>
          <p:cNvSpPr>
            <a:spLocks noGrp="1"/>
          </p:cNvSpPr>
          <p:nvPr>
            <p:ph idx="1"/>
          </p:nvPr>
        </p:nvSpPr>
        <p:spPr>
          <a:xfrm>
            <a:off x="581193" y="2172741"/>
            <a:ext cx="11029615" cy="3678303"/>
          </a:xfrm>
        </p:spPr>
        <p:txBody>
          <a:bodyPr>
            <a:noAutofit/>
          </a:bodyPr>
          <a:lstStyle/>
          <a:p>
            <a:pPr algn="just"/>
            <a:r>
              <a:rPr lang="cs-CZ" sz="20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Tlumivé látky </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(léky, antidepresiva, </a:t>
            </a:r>
            <a:r>
              <a:rPr lang="cs-CZ" sz="20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fentanyl</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diazepam) – celkový útlum, dezorientace, opilecké chování</a:t>
            </a:r>
            <a:endParaRPr lang="cs-CZ" sz="2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just"/>
            <a:r>
              <a:rPr lang="cs-CZ" sz="20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Halucinogeny </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(LSD, lysohlávky) – rozšířené zornice, nesouvislá řeč</a:t>
            </a:r>
            <a:endParaRPr lang="cs-CZ" sz="2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just"/>
            <a:r>
              <a:rPr lang="cs-CZ" sz="20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Opiáty</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(heroin, kodein) – zúžené zornice, uvolnění, lhostejnost, zpomalené pohyby, nevolnost</a:t>
            </a:r>
            <a:endParaRPr lang="cs-CZ" sz="2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just"/>
            <a:r>
              <a:rPr lang="cs-CZ" sz="20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Stimulanty</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(pervitin, extáze) – zrychlená řeč, vysoká psychická i fyzická výkonnost, euforie, nechuť k jídlu, nespavost, neklid, pocení, rozšířené zornice</a:t>
            </a:r>
            <a:endParaRPr lang="cs-CZ" sz="2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just"/>
            <a:r>
              <a:rPr lang="cs-CZ" sz="20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THC a jiné </a:t>
            </a:r>
            <a:r>
              <a:rPr lang="cs-CZ" sz="2000" b="1"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kanabinoidy</a:t>
            </a:r>
            <a:r>
              <a:rPr lang="cs-CZ" sz="20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euforie, smích, uvolnění, zčervenání očí, poruchy koncentrace a paměti, zánět spojivek </a:t>
            </a:r>
            <a:endParaRPr lang="cs-CZ"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3235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94E30764-7688-EF82-61D2-1F7C9F0D0CDC}"/>
              </a:ext>
            </a:extLst>
          </p:cNvPr>
          <p:cNvSpPr>
            <a:spLocks noGrp="1"/>
          </p:cNvSpPr>
          <p:nvPr>
            <p:ph type="title"/>
          </p:nvPr>
        </p:nvSpPr>
        <p:spPr>
          <a:xfrm>
            <a:off x="581192" y="702156"/>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CO MÁM DĚLAT, POKUD DÍTĚ UŽÍVÁ VE ŠKOLE?</a:t>
            </a:r>
          </a:p>
        </p:txBody>
      </p:sp>
      <p:sp>
        <p:nvSpPr>
          <p:cNvPr id="9" name="Zástupný obsah 2">
            <a:extLst>
              <a:ext uri="{FF2B5EF4-FFF2-40B4-BE49-F238E27FC236}">
                <a16:creationId xmlns:a16="http://schemas.microsoft.com/office/drawing/2014/main" id="{4BBCD7EC-86F4-B29B-93B0-DB5000C6E335}"/>
              </a:ext>
            </a:extLst>
          </p:cNvPr>
          <p:cNvSpPr txBox="1">
            <a:spLocks/>
          </p:cNvSpPr>
          <p:nvPr/>
        </p:nvSpPr>
        <p:spPr>
          <a:xfrm>
            <a:off x="581192" y="2628400"/>
            <a:ext cx="11029615" cy="3143703"/>
          </a:xfrm>
          <a:prstGeom prst="rect">
            <a:avLst/>
          </a:prstGeom>
        </p:spPr>
        <p:txBody>
          <a:bodyPr vert="horz" lIns="91440" tIns="45720" rIns="91440" bIns="45720" rtlCol="0" anchor="ctr">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200" b="1" dirty="0">
                <a:solidFill>
                  <a:schemeClr val="tx1"/>
                </a:solidFill>
                <a:effectLst/>
                <a:latin typeface="Calibri" panose="020F0502020204030204" pitchFamily="34" charset="0"/>
                <a:cs typeface="Calibri" panose="020F0502020204030204" pitchFamily="34" charset="0"/>
              </a:rPr>
              <a:t>Žák konzumuje návykové látky ve škole? </a:t>
            </a:r>
          </a:p>
          <a:p>
            <a:pPr lvl="1"/>
            <a:r>
              <a:rPr lang="cs-CZ" sz="2200" dirty="0">
                <a:solidFill>
                  <a:schemeClr val="tx1"/>
                </a:solidFill>
                <a:effectLst/>
                <a:latin typeface="Calibri" panose="020F0502020204030204" pitchFamily="34" charset="0"/>
                <a:cs typeface="Calibri" panose="020F0502020204030204" pitchFamily="34" charset="0"/>
              </a:rPr>
              <a:t>Pokud je přistižen při konzumaci, je potřeba zabránit další konzumaci </a:t>
            </a:r>
          </a:p>
          <a:p>
            <a:pPr lvl="1"/>
            <a:r>
              <a:rPr lang="cs-CZ" sz="2200" dirty="0">
                <a:solidFill>
                  <a:schemeClr val="tx1"/>
                </a:solidFill>
                <a:effectLst/>
                <a:latin typeface="Calibri" panose="020F0502020204030204" pitchFamily="34" charset="0"/>
                <a:cs typeface="Calibri" panose="020F0502020204030204" pitchFamily="34" charset="0"/>
              </a:rPr>
              <a:t>Látku je třeba odebrat za přítomnosti další osoby, za přítomnosti svědka vložit do obálky, obálku přelepit, podepsat</a:t>
            </a:r>
          </a:p>
          <a:p>
            <a:pPr lvl="1"/>
            <a:r>
              <a:rPr lang="cs-CZ" sz="2200" dirty="0">
                <a:solidFill>
                  <a:schemeClr val="tx1"/>
                </a:solidFill>
                <a:effectLst/>
                <a:latin typeface="Calibri" panose="020F0502020204030204" pitchFamily="34" charset="0"/>
                <a:cs typeface="Calibri" panose="020F0502020204030204" pitchFamily="34" charset="0"/>
              </a:rPr>
              <a:t>Na základě zdravotního stavu žáka volat záchrannou službu, informovat zákonné zástupce </a:t>
            </a:r>
          </a:p>
          <a:p>
            <a:pPr lvl="1"/>
            <a:r>
              <a:rPr lang="cs-CZ" sz="2200" dirty="0">
                <a:solidFill>
                  <a:schemeClr val="tx1"/>
                </a:solidFill>
                <a:effectLst/>
                <a:latin typeface="Calibri" panose="020F0502020204030204" pitchFamily="34" charset="0"/>
                <a:cs typeface="Calibri" panose="020F0502020204030204" pitchFamily="34" charset="0"/>
              </a:rPr>
              <a:t>Pokud je žák schopen další výuky (reaguje standartně, je bdělý), i v tomto případě oznamujeme zákonnému zástupci </a:t>
            </a:r>
          </a:p>
          <a:p>
            <a:pPr lvl="1"/>
            <a:r>
              <a:rPr lang="cs-CZ" sz="2200" dirty="0">
                <a:solidFill>
                  <a:schemeClr val="tx1"/>
                </a:solidFill>
                <a:latin typeface="Calibri" panose="020F0502020204030204" pitchFamily="34" charset="0"/>
                <a:cs typeface="Calibri" panose="020F0502020204030204" pitchFamily="34" charset="0"/>
              </a:rPr>
              <a:t>Škola má oznamovací povinnost dle </a:t>
            </a:r>
            <a:r>
              <a:rPr lang="cs-CZ" sz="2200" i="0" dirty="0">
                <a:solidFill>
                  <a:schemeClr val="tx1"/>
                </a:solidFill>
                <a:effectLst/>
                <a:latin typeface="Calibri" panose="020F0502020204030204" pitchFamily="34" charset="0"/>
                <a:cs typeface="Calibri" panose="020F0502020204030204" pitchFamily="34" charset="0"/>
              </a:rPr>
              <a:t>§ 10 odst. 4 zákona č. 359/1999 Sb.</a:t>
            </a:r>
            <a:r>
              <a:rPr lang="cs-CZ" sz="2200" i="0" baseline="30000" dirty="0">
                <a:solidFill>
                  <a:schemeClr val="tx1"/>
                </a:solidFill>
                <a:effectLst/>
                <a:latin typeface="Calibri" panose="020F0502020204030204" pitchFamily="34" charset="0"/>
                <a:cs typeface="Calibri" panose="020F0502020204030204" pitchFamily="34" charset="0"/>
              </a:rPr>
              <a:t>1</a:t>
            </a:r>
            <a:r>
              <a:rPr lang="cs-CZ" sz="2200" i="0" dirty="0">
                <a:solidFill>
                  <a:schemeClr val="tx1"/>
                </a:solidFill>
                <a:effectLst/>
                <a:latin typeface="Calibri" panose="020F0502020204030204" pitchFamily="34" charset="0"/>
                <a:cs typeface="Calibri" panose="020F0502020204030204" pitchFamily="34" charset="0"/>
              </a:rPr>
              <a:t>– </a:t>
            </a:r>
            <a:r>
              <a:rPr lang="cs-CZ" sz="2200" b="1" i="0" dirty="0">
                <a:solidFill>
                  <a:schemeClr val="tx1"/>
                </a:solidFill>
                <a:effectLst/>
                <a:latin typeface="Calibri" panose="020F0502020204030204" pitchFamily="34" charset="0"/>
                <a:cs typeface="Calibri" panose="020F0502020204030204" pitchFamily="34" charset="0"/>
              </a:rPr>
              <a:t>Zákon o sociálně právní ochraně dětí</a:t>
            </a:r>
            <a:endParaRPr lang="cs-CZ" sz="2200" b="1" dirty="0">
              <a:solidFill>
                <a:schemeClr val="tx1"/>
              </a:solidFill>
              <a:effectLst/>
              <a:latin typeface="Calibri" panose="020F0502020204030204" pitchFamily="34" charset="0"/>
              <a:cs typeface="Calibri" panose="020F0502020204030204" pitchFamily="34" charset="0"/>
            </a:endParaRPr>
          </a:p>
          <a:p>
            <a:pPr lvl="1"/>
            <a:endParaRPr lang="cs-CZ"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2701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451DF6D7-29DF-2B5A-0C6B-67BC2AE458EF}"/>
              </a:ext>
            </a:extLst>
          </p:cNvPr>
          <p:cNvSpPr>
            <a:spLocks noGrp="1"/>
          </p:cNvSpPr>
          <p:nvPr>
            <p:ph type="title"/>
          </p:nvPr>
        </p:nvSpPr>
        <p:spPr>
          <a:xfrm>
            <a:off x="581192" y="782367"/>
            <a:ext cx="11029616" cy="1013800"/>
          </a:xfrm>
        </p:spPr>
        <p:txBody>
          <a:bodyPr>
            <a:noAutofit/>
          </a:bodyPr>
          <a:lstStyle/>
          <a:p>
            <a:pPr algn="ctr"/>
            <a:r>
              <a:rPr lang="cs-CZ" sz="3600" b="1" dirty="0">
                <a:latin typeface="Calibri" panose="020F0502020204030204" pitchFamily="34" charset="0"/>
                <a:cs typeface="Calibri" panose="020F0502020204030204" pitchFamily="34" charset="0"/>
              </a:rPr>
              <a:t>CO MÁM DĚLAT, POKUD SE MI DÍTĚ SVĚŘÍ S TÍM, ŽE UŽÍVÁ?</a:t>
            </a:r>
          </a:p>
        </p:txBody>
      </p:sp>
      <p:sp>
        <p:nvSpPr>
          <p:cNvPr id="6" name="Zástupný obsah 2">
            <a:extLst>
              <a:ext uri="{FF2B5EF4-FFF2-40B4-BE49-F238E27FC236}">
                <a16:creationId xmlns:a16="http://schemas.microsoft.com/office/drawing/2014/main" id="{78E001AB-7DD6-20C5-0C9F-50628E7C8395}"/>
              </a:ext>
            </a:extLst>
          </p:cNvPr>
          <p:cNvSpPr txBox="1">
            <a:spLocks/>
          </p:cNvSpPr>
          <p:nvPr/>
        </p:nvSpPr>
        <p:spPr>
          <a:xfrm>
            <a:off x="581192" y="2021305"/>
            <a:ext cx="11273924" cy="4652211"/>
          </a:xfrm>
          <a:prstGeom prst="rect">
            <a:avLst/>
          </a:prstGeom>
        </p:spPr>
        <p:txBody>
          <a:bodyPr vert="horz" lIns="91440" tIns="45720" rIns="91440" bIns="45720" rtlCol="0" anchor="ctr">
            <a:normAutofit fontScale="47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4200" b="1" u="sng" dirty="0">
                <a:solidFill>
                  <a:schemeClr val="tx1"/>
                </a:solidFill>
                <a:latin typeface="Calibri" panose="020F0502020204030204" pitchFamily="34" charset="0"/>
                <a:cs typeface="Calibri" panose="020F0502020204030204" pitchFamily="34" charset="0"/>
              </a:rPr>
              <a:t>Z hlediska výchovného poradce / metodika prevence: </a:t>
            </a:r>
          </a:p>
          <a:p>
            <a:r>
              <a:rPr lang="cs-CZ" sz="4200" b="1" dirty="0">
                <a:solidFill>
                  <a:schemeClr val="tx1"/>
                </a:solidFill>
                <a:latin typeface="Calibri" panose="020F0502020204030204" pitchFamily="34" charset="0"/>
                <a:cs typeface="Calibri" panose="020F0502020204030204" pitchFamily="34" charset="0"/>
              </a:rPr>
              <a:t>Zachovejte klid a profesionalitu </a:t>
            </a:r>
            <a:r>
              <a:rPr lang="cs-CZ" sz="4200" dirty="0">
                <a:solidFill>
                  <a:schemeClr val="tx1"/>
                </a:solidFill>
                <a:latin typeface="Calibri" panose="020F0502020204030204" pitchFamily="34" charset="0"/>
                <a:cs typeface="Calibri" panose="020F0502020204030204" pitchFamily="34" charset="0"/>
              </a:rPr>
              <a:t>– reagujte bez emocí, bez odsuzování </a:t>
            </a:r>
          </a:p>
          <a:p>
            <a:r>
              <a:rPr lang="cs-CZ" sz="4200" b="1" dirty="0">
                <a:solidFill>
                  <a:schemeClr val="tx1"/>
                </a:solidFill>
                <a:effectLst/>
                <a:latin typeface="Calibri" panose="020F0502020204030204" pitchFamily="34" charset="0"/>
                <a:cs typeface="Calibri" panose="020F0502020204030204" pitchFamily="34" charset="0"/>
              </a:rPr>
              <a:t>Diskrétní rozhovor s dítětem </a:t>
            </a:r>
            <a:r>
              <a:rPr lang="cs-CZ" sz="4200" dirty="0">
                <a:solidFill>
                  <a:schemeClr val="tx1"/>
                </a:solidFill>
                <a:effectLst/>
                <a:latin typeface="Calibri" panose="020F0502020204030204" pitchFamily="34" charset="0"/>
                <a:cs typeface="Calibri" panose="020F0502020204030204" pitchFamily="34" charset="0"/>
              </a:rPr>
              <a:t>– v soukromí, zeptejte se na jeho pohled na věc, aktivně naslouchejte bez přeru</a:t>
            </a:r>
            <a:r>
              <a:rPr lang="cs-CZ" sz="4200" dirty="0">
                <a:solidFill>
                  <a:schemeClr val="tx1"/>
                </a:solidFill>
                <a:latin typeface="Calibri" panose="020F0502020204030204" pitchFamily="34" charset="0"/>
                <a:cs typeface="Calibri" panose="020F0502020204030204" pitchFamily="34" charset="0"/>
              </a:rPr>
              <a:t>šování</a:t>
            </a:r>
          </a:p>
          <a:p>
            <a:r>
              <a:rPr lang="cs-CZ" sz="4200" b="1" dirty="0">
                <a:solidFill>
                  <a:schemeClr val="tx1"/>
                </a:solidFill>
                <a:effectLst/>
                <a:latin typeface="Calibri" panose="020F0502020204030204" pitchFamily="34" charset="0"/>
                <a:cs typeface="Calibri" panose="020F0502020204030204" pitchFamily="34" charset="0"/>
              </a:rPr>
              <a:t>Nestrašte, nemoralizujte</a:t>
            </a:r>
          </a:p>
          <a:p>
            <a:r>
              <a:rPr lang="cs-CZ" sz="4200" b="1" dirty="0">
                <a:solidFill>
                  <a:schemeClr val="tx1"/>
                </a:solidFill>
                <a:latin typeface="Calibri" panose="020F0502020204030204" pitchFamily="34" charset="0"/>
                <a:cs typeface="Calibri" panose="020F0502020204030204" pitchFamily="34" charset="0"/>
              </a:rPr>
              <a:t>Objasněte důsledky užívání </a:t>
            </a:r>
            <a:r>
              <a:rPr lang="cs-CZ" sz="4200" dirty="0">
                <a:solidFill>
                  <a:schemeClr val="tx1"/>
                </a:solidFill>
                <a:latin typeface="Calibri" panose="020F0502020204030204" pitchFamily="34" charset="0"/>
                <a:cs typeface="Calibri" panose="020F0502020204030204" pitchFamily="34" charset="0"/>
              </a:rPr>
              <a:t>– pravdivě, bez emocí </a:t>
            </a:r>
          </a:p>
          <a:p>
            <a:r>
              <a:rPr lang="cs-CZ" sz="4200" b="1" dirty="0">
                <a:solidFill>
                  <a:schemeClr val="tx1"/>
                </a:solidFill>
                <a:effectLst/>
                <a:latin typeface="Calibri" panose="020F0502020204030204" pitchFamily="34" charset="0"/>
                <a:cs typeface="Calibri" panose="020F0502020204030204" pitchFamily="34" charset="0"/>
              </a:rPr>
              <a:t>Zapojte rodiče </a:t>
            </a:r>
            <a:r>
              <a:rPr lang="cs-CZ" sz="4200" dirty="0">
                <a:solidFill>
                  <a:schemeClr val="tx1"/>
                </a:solidFill>
                <a:effectLst/>
                <a:latin typeface="Calibri" panose="020F0502020204030204" pitchFamily="34" charset="0"/>
                <a:cs typeface="Calibri" panose="020F0502020204030204" pitchFamily="34" charset="0"/>
              </a:rPr>
              <a:t>– pokud to situace vyžaduje, dítě vždy předem informujte o tom, že to musíte sdělit rodičům </a:t>
            </a:r>
          </a:p>
          <a:p>
            <a:r>
              <a:rPr lang="cs-CZ" sz="4200" b="1" dirty="0">
                <a:solidFill>
                  <a:schemeClr val="tx1"/>
                </a:solidFill>
                <a:latin typeface="Calibri" panose="020F0502020204030204" pitchFamily="34" charset="0"/>
                <a:cs typeface="Calibri" panose="020F0502020204030204" pitchFamily="34" charset="0"/>
              </a:rPr>
              <a:t>Doporučte odbornou pomoc </a:t>
            </a:r>
          </a:p>
          <a:p>
            <a:r>
              <a:rPr lang="cs-CZ" sz="4200" b="1" dirty="0">
                <a:solidFill>
                  <a:schemeClr val="tx1"/>
                </a:solidFill>
                <a:effectLst/>
                <a:latin typeface="Calibri" panose="020F0502020204030204" pitchFamily="34" charset="0"/>
                <a:cs typeface="Calibri" panose="020F0502020204030204" pitchFamily="34" charset="0"/>
              </a:rPr>
              <a:t>Vypracujte individuální plán podpory </a:t>
            </a:r>
          </a:p>
          <a:p>
            <a:r>
              <a:rPr lang="cs-CZ" sz="4200" b="1" dirty="0">
                <a:solidFill>
                  <a:schemeClr val="tx1"/>
                </a:solidFill>
                <a:latin typeface="Calibri" panose="020F0502020204030204" pitchFamily="34" charset="0"/>
                <a:cs typeface="Calibri" panose="020F0502020204030204" pitchFamily="34" charset="0"/>
              </a:rPr>
              <a:t>Poskytněte rodině a dítěti průběžnou podporu </a:t>
            </a:r>
          </a:p>
          <a:p>
            <a:r>
              <a:rPr lang="cs-CZ" sz="4200" b="1" dirty="0">
                <a:solidFill>
                  <a:schemeClr val="tx1"/>
                </a:solidFill>
                <a:effectLst/>
                <a:latin typeface="Calibri" panose="020F0502020204030204" pitchFamily="34" charset="0"/>
                <a:cs typeface="Calibri" panose="020F0502020204030204" pitchFamily="34" charset="0"/>
              </a:rPr>
              <a:t>Sledujte pokroky, dále podporujte prevenci</a:t>
            </a:r>
          </a:p>
          <a:p>
            <a:endParaRPr lang="cs-CZ" sz="2200" b="1"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533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5C1B30C-9CF2-4A94-98DE-78EB3E31A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62A78910-3783-4F13-AB69-E0AE41E31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2BC4FA5-B0FE-4EFB-8490-3F736533C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A4308965-434A-4011-8316-8ABEFFED0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C910B0D-8E24-46E7-93D7-329948C60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5609383" cy="952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F215A71-CFAF-4964-A613-D07F75FC1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9035" y="453825"/>
            <a:ext cx="5596432" cy="983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5" name="Zástupný obsah 4" descr="Obsah obrázku text, ovoce, snímek obrazovky, jídlo&#10;&#10;Popis byl vytvořen automaticky">
            <a:extLst>
              <a:ext uri="{FF2B5EF4-FFF2-40B4-BE49-F238E27FC236}">
                <a16:creationId xmlns:a16="http://schemas.microsoft.com/office/drawing/2014/main" id="{5AABA81C-E282-6A00-20C8-96C2C38D505E}"/>
              </a:ext>
            </a:extLst>
          </p:cNvPr>
          <p:cNvPicPr>
            <a:picLocks noGrp="1" noChangeAspect="1"/>
          </p:cNvPicPr>
          <p:nvPr>
            <p:ph idx="1"/>
          </p:nvPr>
        </p:nvPicPr>
        <p:blipFill>
          <a:blip r:embed="rId2"/>
          <a:stretch>
            <a:fillRect/>
          </a:stretch>
        </p:blipFill>
        <p:spPr>
          <a:xfrm>
            <a:off x="13089" y="1190977"/>
            <a:ext cx="8034625" cy="2972810"/>
          </a:xfrm>
          <a:prstGeom prst="rect">
            <a:avLst/>
          </a:prstGeom>
        </p:spPr>
      </p:pic>
      <p:pic>
        <p:nvPicPr>
          <p:cNvPr id="7" name="Obrázek 6" descr="Obsah obrázku text, snímek obrazovky, ovoce&#10;&#10;Popis byl vytvořen automaticky">
            <a:extLst>
              <a:ext uri="{FF2B5EF4-FFF2-40B4-BE49-F238E27FC236}">
                <a16:creationId xmlns:a16="http://schemas.microsoft.com/office/drawing/2014/main" id="{B1E958B9-C95E-FBC5-E88A-181605D4EEE0}"/>
              </a:ext>
            </a:extLst>
          </p:cNvPr>
          <p:cNvPicPr>
            <a:picLocks noChangeAspect="1"/>
          </p:cNvPicPr>
          <p:nvPr/>
        </p:nvPicPr>
        <p:blipFill>
          <a:blip r:embed="rId3"/>
          <a:stretch>
            <a:fillRect/>
          </a:stretch>
        </p:blipFill>
        <p:spPr>
          <a:xfrm>
            <a:off x="4241830" y="3598032"/>
            <a:ext cx="7937081" cy="3135148"/>
          </a:xfrm>
          <a:prstGeom prst="rect">
            <a:avLst/>
          </a:prstGeom>
        </p:spPr>
      </p:pic>
    </p:spTree>
    <p:extLst>
      <p:ext uri="{BB962C8B-B14F-4D97-AF65-F5344CB8AC3E}">
        <p14:creationId xmlns:p14="http://schemas.microsoft.com/office/powerpoint/2010/main" val="3918238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DF12EA71-F4FB-9EB6-4CF6-BCB76B70B3E8}"/>
              </a:ext>
            </a:extLst>
          </p:cNvPr>
          <p:cNvSpPr>
            <a:spLocks noGrp="1"/>
          </p:cNvSpPr>
          <p:nvPr>
            <p:ph type="title"/>
          </p:nvPr>
        </p:nvSpPr>
        <p:spPr>
          <a:xfrm>
            <a:off x="581192" y="782367"/>
            <a:ext cx="11029616" cy="1013800"/>
          </a:xfrm>
        </p:spPr>
        <p:txBody>
          <a:bodyPr>
            <a:noAutofit/>
          </a:bodyPr>
          <a:lstStyle/>
          <a:p>
            <a:pPr algn="ctr"/>
            <a:r>
              <a:rPr lang="cs-CZ" sz="3600" b="1" dirty="0">
                <a:latin typeface="Calibri" panose="020F0502020204030204" pitchFamily="34" charset="0"/>
                <a:cs typeface="Calibri" panose="020F0502020204030204" pitchFamily="34" charset="0"/>
              </a:rPr>
              <a:t>CO MÁM DĚLAT, POKUD SE MI DÍTĚ SVĚŘÍ S TÍM, ŽE UŽÍVÁ?</a:t>
            </a:r>
          </a:p>
        </p:txBody>
      </p:sp>
      <p:sp>
        <p:nvSpPr>
          <p:cNvPr id="6" name="Zástupný obsah 2">
            <a:extLst>
              <a:ext uri="{FF2B5EF4-FFF2-40B4-BE49-F238E27FC236}">
                <a16:creationId xmlns:a16="http://schemas.microsoft.com/office/drawing/2014/main" id="{34F1260B-AF1E-FB7C-560D-296335BB8E12}"/>
              </a:ext>
            </a:extLst>
          </p:cNvPr>
          <p:cNvSpPr txBox="1">
            <a:spLocks/>
          </p:cNvSpPr>
          <p:nvPr/>
        </p:nvSpPr>
        <p:spPr>
          <a:xfrm>
            <a:off x="581192" y="1636295"/>
            <a:ext cx="11273924" cy="465221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000" b="1" u="sng" dirty="0">
                <a:solidFill>
                  <a:schemeClr val="tx1"/>
                </a:solidFill>
                <a:latin typeface="Calibri" panose="020F0502020204030204" pitchFamily="34" charset="0"/>
                <a:cs typeface="Calibri" panose="020F0502020204030204" pitchFamily="34" charset="0"/>
              </a:rPr>
              <a:t>Z hlediska rodiče: </a:t>
            </a:r>
          </a:p>
          <a:p>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Naslouchejte, udržujte kontakt, dejte najevo svůj postoj, ale nezatracujte </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Dejte najevo, že se zajímáte, že s ním chcete trávit čas </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Ukažte mu, že zjištěný problém úplně nenarušil vaše vztahy a komunikaci </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Pomozte mu nalézt sebedůvěru </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Vytvořte zdravá a jasná rodinná pravidla, která budou srozumitelná </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aby bylo jasné, jaké důsledky bude mít, když dítě něco udělá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sz="2200" b="1"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100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sah 2">
            <a:extLst>
              <a:ext uri="{FF2B5EF4-FFF2-40B4-BE49-F238E27FC236}">
                <a16:creationId xmlns:a16="http://schemas.microsoft.com/office/drawing/2014/main" id="{1A0AFC7D-3571-9273-0F4A-AB1164B2210F}"/>
              </a:ext>
            </a:extLst>
          </p:cNvPr>
          <p:cNvSpPr txBox="1">
            <a:spLocks/>
          </p:cNvSpPr>
          <p:nvPr/>
        </p:nvSpPr>
        <p:spPr>
          <a:xfrm>
            <a:off x="581192" y="1423422"/>
            <a:ext cx="11273924" cy="465221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000" b="0" i="0" dirty="0">
                <a:solidFill>
                  <a:srgbClr val="212121"/>
                </a:solidFill>
                <a:effectLst/>
                <a:latin typeface="Calibri" panose="020F0502020204030204" pitchFamily="34" charset="0"/>
                <a:cs typeface="Calibri" panose="020F0502020204030204" pitchFamily="34" charset="0"/>
              </a:rPr>
              <a:t>Sociální sítě mají významný vliv na prezentaci a vnímání </a:t>
            </a:r>
            <a:r>
              <a:rPr lang="cs-CZ" sz="2000" i="0" dirty="0">
                <a:solidFill>
                  <a:srgbClr val="212121"/>
                </a:solidFill>
                <a:effectLst/>
                <a:latin typeface="Calibri" panose="020F0502020204030204" pitchFamily="34" charset="0"/>
                <a:cs typeface="Calibri" panose="020F0502020204030204" pitchFamily="34" charset="0"/>
              </a:rPr>
              <a:t>návykových látek</a:t>
            </a:r>
            <a:r>
              <a:rPr lang="cs-CZ" sz="2000" i="0" dirty="0">
                <a:solidFill>
                  <a:schemeClr val="tx1"/>
                </a:solidFill>
                <a:effectLst/>
                <a:latin typeface="Calibri" panose="020F0502020204030204" pitchFamily="34" charset="0"/>
                <a:cs typeface="Calibri" panose="020F0502020204030204" pitchFamily="34" charset="0"/>
              </a:rPr>
              <a:t>: </a:t>
            </a:r>
          </a:p>
          <a:p>
            <a:pPr lvl="1"/>
            <a:r>
              <a:rPr lang="cs-CZ" sz="2000" b="1" u="sng" dirty="0">
                <a:solidFill>
                  <a:schemeClr val="tx1"/>
                </a:solidFill>
                <a:latin typeface="Calibri" panose="020F0502020204030204" pitchFamily="34" charset="0"/>
                <a:cs typeface="Calibri" panose="020F0502020204030204" pitchFamily="34" charset="0"/>
              </a:rPr>
              <a:t>Normalizace užívání </a:t>
            </a:r>
          </a:p>
          <a:p>
            <a:pPr lvl="1"/>
            <a:r>
              <a:rPr lang="cs-CZ" sz="2000" b="1" u="sng" dirty="0">
                <a:solidFill>
                  <a:schemeClr val="tx1"/>
                </a:solidFill>
                <a:latin typeface="Calibri" panose="020F0502020204030204" pitchFamily="34" charset="0"/>
                <a:cs typeface="Calibri" panose="020F0502020204030204" pitchFamily="34" charset="0"/>
              </a:rPr>
              <a:t>Vliv </a:t>
            </a:r>
            <a:r>
              <a:rPr lang="cs-CZ" sz="2000" b="1" u="sng" dirty="0" err="1">
                <a:solidFill>
                  <a:schemeClr val="tx1"/>
                </a:solidFill>
                <a:latin typeface="Calibri" panose="020F0502020204030204" pitchFamily="34" charset="0"/>
                <a:cs typeface="Calibri" panose="020F0502020204030204" pitchFamily="34" charset="0"/>
              </a:rPr>
              <a:t>influencerů</a:t>
            </a:r>
            <a:r>
              <a:rPr lang="cs-CZ" sz="2000" b="1" u="sng" dirty="0">
                <a:solidFill>
                  <a:schemeClr val="tx1"/>
                </a:solidFill>
                <a:latin typeface="Calibri" panose="020F0502020204030204" pitchFamily="34" charset="0"/>
                <a:cs typeface="Calibri" panose="020F0502020204030204" pitchFamily="34" charset="0"/>
              </a:rPr>
              <a:t> </a:t>
            </a:r>
          </a:p>
          <a:p>
            <a:pPr lvl="1"/>
            <a:r>
              <a:rPr lang="cs-CZ" sz="2000" b="1" u="sng" dirty="0">
                <a:solidFill>
                  <a:schemeClr val="tx1"/>
                </a:solidFill>
                <a:latin typeface="Calibri" panose="020F0502020204030204" pitchFamily="34" charset="0"/>
                <a:cs typeface="Calibri" panose="020F0502020204030204" pitchFamily="34" charset="0"/>
              </a:rPr>
              <a:t>Zaměření na estetiku </a:t>
            </a:r>
          </a:p>
          <a:p>
            <a:pPr lvl="1"/>
            <a:r>
              <a:rPr lang="cs-CZ" sz="2000" b="1" u="sng" dirty="0">
                <a:solidFill>
                  <a:schemeClr val="tx1"/>
                </a:solidFill>
                <a:latin typeface="Calibri" panose="020F0502020204030204" pitchFamily="34" charset="0"/>
                <a:cs typeface="Calibri" panose="020F0502020204030204" pitchFamily="34" charset="0"/>
              </a:rPr>
              <a:t>Dostupnost informací</a:t>
            </a:r>
          </a:p>
          <a:p>
            <a:pPr lvl="1"/>
            <a:r>
              <a:rPr lang="cs-CZ" sz="2000" b="1" u="sng" dirty="0">
                <a:solidFill>
                  <a:schemeClr val="tx1"/>
                </a:solidFill>
                <a:latin typeface="Calibri" panose="020F0502020204030204" pitchFamily="34" charset="0"/>
                <a:cs typeface="Calibri" panose="020F0502020204030204" pitchFamily="34" charset="0"/>
              </a:rPr>
              <a:t>Skupiny a komunity </a:t>
            </a:r>
          </a:p>
        </p:txBody>
      </p:sp>
      <p:sp>
        <p:nvSpPr>
          <p:cNvPr id="6" name="Nadpis 1">
            <a:extLst>
              <a:ext uri="{FF2B5EF4-FFF2-40B4-BE49-F238E27FC236}">
                <a16:creationId xmlns:a16="http://schemas.microsoft.com/office/drawing/2014/main" id="{20397A1A-7693-6534-6CC7-C5A9051BB545}"/>
              </a:ext>
            </a:extLst>
          </p:cNvPr>
          <p:cNvSpPr>
            <a:spLocks noGrp="1"/>
          </p:cNvSpPr>
          <p:nvPr>
            <p:ph type="title"/>
          </p:nvPr>
        </p:nvSpPr>
        <p:spPr>
          <a:xfrm>
            <a:off x="581192" y="782367"/>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SOCIÁLNÍ SÍTĚ A PREZENTACE NÁVYKOVÝCH LÁTEK</a:t>
            </a:r>
          </a:p>
        </p:txBody>
      </p:sp>
      <p:pic>
        <p:nvPicPr>
          <p:cNvPr id="8" name="Obrázek 7" descr="Obsah obrázku logo, symbol, Grafika, Písmo&#10;&#10;Popis byl vytvořen automaticky">
            <a:extLst>
              <a:ext uri="{FF2B5EF4-FFF2-40B4-BE49-F238E27FC236}">
                <a16:creationId xmlns:a16="http://schemas.microsoft.com/office/drawing/2014/main" id="{AB02D921-0CBB-0695-2F7B-954AA00A604D}"/>
              </a:ext>
            </a:extLst>
          </p:cNvPr>
          <p:cNvPicPr>
            <a:picLocks noChangeAspect="1"/>
          </p:cNvPicPr>
          <p:nvPr/>
        </p:nvPicPr>
        <p:blipFill>
          <a:blip r:embed="rId2"/>
          <a:stretch>
            <a:fillRect/>
          </a:stretch>
        </p:blipFill>
        <p:spPr>
          <a:xfrm>
            <a:off x="9373269" y="2437222"/>
            <a:ext cx="2481847" cy="2481847"/>
          </a:xfrm>
          <a:prstGeom prst="rect">
            <a:avLst/>
          </a:prstGeom>
        </p:spPr>
      </p:pic>
      <p:pic>
        <p:nvPicPr>
          <p:cNvPr id="10" name="Obrázek 9" descr="Obsah obrázku Grafika, Barevnost, grafický design, kruh&#10;&#10;Popis byl vytvořen automaticky">
            <a:extLst>
              <a:ext uri="{FF2B5EF4-FFF2-40B4-BE49-F238E27FC236}">
                <a16:creationId xmlns:a16="http://schemas.microsoft.com/office/drawing/2014/main" id="{3AB4CF21-86D1-80F7-E081-82334D980B1C}"/>
              </a:ext>
            </a:extLst>
          </p:cNvPr>
          <p:cNvPicPr>
            <a:picLocks noChangeAspect="1"/>
          </p:cNvPicPr>
          <p:nvPr/>
        </p:nvPicPr>
        <p:blipFill>
          <a:blip r:embed="rId3"/>
          <a:stretch>
            <a:fillRect/>
          </a:stretch>
        </p:blipFill>
        <p:spPr>
          <a:xfrm>
            <a:off x="7811169" y="4653233"/>
            <a:ext cx="1422400" cy="1422400"/>
          </a:xfrm>
          <a:prstGeom prst="rect">
            <a:avLst/>
          </a:prstGeom>
        </p:spPr>
      </p:pic>
    </p:spTree>
    <p:extLst>
      <p:ext uri="{BB962C8B-B14F-4D97-AF65-F5344CB8AC3E}">
        <p14:creationId xmlns:p14="http://schemas.microsoft.com/office/powerpoint/2010/main" val="32578624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17B13676-3C16-0351-FAF9-918948B6532B}"/>
              </a:ext>
            </a:extLst>
          </p:cNvPr>
          <p:cNvSpPr>
            <a:spLocks noGrp="1"/>
          </p:cNvSpPr>
          <p:nvPr>
            <p:ph type="title"/>
          </p:nvPr>
        </p:nvSpPr>
        <p:spPr>
          <a:xfrm>
            <a:off x="581192" y="782367"/>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JAK SE S DĚTMI BAVIT O SOCIÁLNÍCH SÍTÍCH</a:t>
            </a:r>
          </a:p>
        </p:txBody>
      </p:sp>
      <p:sp>
        <p:nvSpPr>
          <p:cNvPr id="7" name="Zástupný obsah 2">
            <a:extLst>
              <a:ext uri="{FF2B5EF4-FFF2-40B4-BE49-F238E27FC236}">
                <a16:creationId xmlns:a16="http://schemas.microsoft.com/office/drawing/2014/main" id="{22598312-D8E5-FC46-5575-7CE2B05383BD}"/>
              </a:ext>
            </a:extLst>
          </p:cNvPr>
          <p:cNvSpPr txBox="1">
            <a:spLocks/>
          </p:cNvSpPr>
          <p:nvPr/>
        </p:nvSpPr>
        <p:spPr>
          <a:xfrm>
            <a:off x="581192" y="1796167"/>
            <a:ext cx="11273924" cy="465221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000" dirty="0">
                <a:solidFill>
                  <a:srgbClr val="212121"/>
                </a:solidFill>
                <a:latin typeface="Calibri" panose="020F0502020204030204" pitchFamily="34" charset="0"/>
                <a:cs typeface="Calibri" panose="020F0502020204030204" pitchFamily="34" charset="0"/>
              </a:rPr>
              <a:t>Příklad dialogu: </a:t>
            </a:r>
          </a:p>
          <a:p>
            <a:pPr algn="l"/>
            <a:r>
              <a:rPr lang="cs-CZ" sz="2000" b="1" i="0" dirty="0">
                <a:solidFill>
                  <a:srgbClr val="212121"/>
                </a:solidFill>
                <a:effectLst/>
                <a:latin typeface="Calibri" panose="020F0502020204030204" pitchFamily="34" charset="0"/>
                <a:cs typeface="Calibri" panose="020F0502020204030204" pitchFamily="34" charset="0"/>
              </a:rPr>
              <a:t>Metodik prevence:</a:t>
            </a:r>
            <a:r>
              <a:rPr lang="cs-CZ" sz="2000" b="0" i="0" dirty="0">
                <a:solidFill>
                  <a:srgbClr val="212121"/>
                </a:solidFill>
                <a:effectLst/>
                <a:latin typeface="Calibri" panose="020F0502020204030204" pitchFamily="34" charset="0"/>
                <a:cs typeface="Calibri" panose="020F0502020204030204" pitchFamily="34" charset="0"/>
              </a:rPr>
              <a:t> „Jak trávíš čas na sociálních sítích? Vidíš tam něco, co by tě mohlo motivovat k vyzkoušení elektronických cigaret?“</a:t>
            </a:r>
          </a:p>
          <a:p>
            <a:pPr algn="l"/>
            <a:r>
              <a:rPr lang="cs-CZ" sz="2000" b="1" i="0" dirty="0">
                <a:solidFill>
                  <a:srgbClr val="212121"/>
                </a:solidFill>
                <a:effectLst/>
                <a:latin typeface="Calibri" panose="020F0502020204030204" pitchFamily="34" charset="0"/>
                <a:cs typeface="Calibri" panose="020F0502020204030204" pitchFamily="34" charset="0"/>
              </a:rPr>
              <a:t>Dítě:</a:t>
            </a:r>
            <a:r>
              <a:rPr lang="cs-CZ" sz="2000" b="0" i="0" dirty="0">
                <a:solidFill>
                  <a:srgbClr val="212121"/>
                </a:solidFill>
                <a:effectLst/>
                <a:latin typeface="Calibri" panose="020F0502020204030204" pitchFamily="34" charset="0"/>
                <a:cs typeface="Calibri" panose="020F0502020204030204" pitchFamily="34" charset="0"/>
              </a:rPr>
              <a:t> „Viděl/a jsem příspěvky, kde lidé používají e-cigarety a baví se. Vypadá to, že to je zábava.“</a:t>
            </a:r>
          </a:p>
          <a:p>
            <a:pPr algn="l"/>
            <a:r>
              <a:rPr lang="cs-CZ" sz="2000" b="1" i="0" dirty="0">
                <a:solidFill>
                  <a:srgbClr val="212121"/>
                </a:solidFill>
                <a:effectLst/>
                <a:latin typeface="Calibri" panose="020F0502020204030204" pitchFamily="34" charset="0"/>
                <a:cs typeface="Calibri" panose="020F0502020204030204" pitchFamily="34" charset="0"/>
              </a:rPr>
              <a:t>Metodik prevence:</a:t>
            </a:r>
            <a:r>
              <a:rPr lang="cs-CZ" sz="2000" b="0" i="0" dirty="0">
                <a:solidFill>
                  <a:srgbClr val="212121"/>
                </a:solidFill>
                <a:effectLst/>
                <a:latin typeface="Calibri" panose="020F0502020204030204" pitchFamily="34" charset="0"/>
                <a:cs typeface="Calibri" panose="020F0502020204030204" pitchFamily="34" charset="0"/>
              </a:rPr>
              <a:t> „Zní to, jako bys byl/a ovlivněn/a tím, co vidíš. Je důležité mít na paměti, že některé z těchto příspěvků mohou ukazovat jen pozitivní stránky. Co kdybychom se podívali na to, jaké zdravotní důsledky mohou e-cigarety mít?“</a:t>
            </a:r>
          </a:p>
          <a:p>
            <a:pPr algn="l"/>
            <a:r>
              <a:rPr lang="cs-CZ" sz="2000" b="1" i="0" dirty="0">
                <a:solidFill>
                  <a:srgbClr val="212121"/>
                </a:solidFill>
                <a:effectLst/>
                <a:latin typeface="Calibri" panose="020F0502020204030204" pitchFamily="34" charset="0"/>
                <a:cs typeface="Calibri" panose="020F0502020204030204" pitchFamily="34" charset="0"/>
              </a:rPr>
              <a:t>Dítě:</a:t>
            </a:r>
            <a:r>
              <a:rPr lang="cs-CZ" sz="2000" b="0" i="0" dirty="0">
                <a:solidFill>
                  <a:srgbClr val="212121"/>
                </a:solidFill>
                <a:effectLst/>
                <a:latin typeface="Calibri" panose="020F0502020204030204" pitchFamily="34" charset="0"/>
                <a:cs typeface="Calibri" panose="020F0502020204030204" pitchFamily="34" charset="0"/>
              </a:rPr>
              <a:t> „Jo, to by bylo fajn. Chtěl/a bych vědět více o tom, co to vlastně dělá s tělem.“</a:t>
            </a:r>
          </a:p>
          <a:p>
            <a:endParaRPr lang="cs-CZ" sz="2000" b="1"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920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2">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4">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6">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0" name="Rectangle 18">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0">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E692DF12-9055-4321-7157-5AB2F946EC39}"/>
              </a:ext>
            </a:extLst>
          </p:cNvPr>
          <p:cNvSpPr>
            <a:spLocks noGrp="1"/>
          </p:cNvSpPr>
          <p:nvPr>
            <p:ph type="title"/>
          </p:nvPr>
        </p:nvSpPr>
        <p:spPr>
          <a:xfrm>
            <a:off x="8299707" y="1588655"/>
            <a:ext cx="3170398" cy="2650815"/>
          </a:xfrm>
        </p:spPr>
        <p:txBody>
          <a:bodyPr vert="horz" lIns="91440" tIns="45720" rIns="91440" bIns="45720" rtlCol="0" anchor="b">
            <a:normAutofit/>
          </a:bodyPr>
          <a:lstStyle/>
          <a:p>
            <a:pPr algn="ctr">
              <a:lnSpc>
                <a:spcPct val="90000"/>
              </a:lnSpc>
            </a:pPr>
            <a:r>
              <a:rPr lang="en-US" sz="4000" b="1" dirty="0">
                <a:solidFill>
                  <a:srgbClr val="FFFFFF"/>
                </a:solidFill>
                <a:latin typeface="Calibri" panose="020F0502020204030204" pitchFamily="34" charset="0"/>
                <a:cs typeface="Calibri" panose="020F0502020204030204" pitchFamily="34" charset="0"/>
              </a:rPr>
              <a:t>NEBEZPEČNÉ KOMBINACE</a:t>
            </a:r>
            <a:br>
              <a:rPr lang="en-US" sz="4000" b="1" dirty="0">
                <a:solidFill>
                  <a:srgbClr val="FFFFFF"/>
                </a:solidFill>
                <a:latin typeface="Calibri" panose="020F0502020204030204" pitchFamily="34" charset="0"/>
                <a:cs typeface="Calibri" panose="020F0502020204030204" pitchFamily="34" charset="0"/>
              </a:rPr>
            </a:br>
            <a:r>
              <a:rPr lang="en-US" sz="4000" b="1" dirty="0">
                <a:solidFill>
                  <a:srgbClr val="FFFFFF"/>
                </a:solidFill>
                <a:latin typeface="Calibri" panose="020F0502020204030204" pitchFamily="34" charset="0"/>
                <a:cs typeface="Calibri" panose="020F0502020204030204" pitchFamily="34" charset="0"/>
              </a:rPr>
              <a:t> A HARM REDUCTION</a:t>
            </a:r>
          </a:p>
        </p:txBody>
      </p:sp>
      <p:grpSp>
        <p:nvGrpSpPr>
          <p:cNvPr id="32" name="Group 22">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4" name="Rectangle 23">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2" name="Obrázek 11" descr="Obsah obrázku nádobí, Sklenice na víno, nářadí, nápoj&#10;&#10;Popis byl vytvořen automaticky">
            <a:extLst>
              <a:ext uri="{FF2B5EF4-FFF2-40B4-BE49-F238E27FC236}">
                <a16:creationId xmlns:a16="http://schemas.microsoft.com/office/drawing/2014/main" id="{09C6493C-4BB3-9FDA-CF6D-77303A164203}"/>
              </a:ext>
            </a:extLst>
          </p:cNvPr>
          <p:cNvPicPr>
            <a:picLocks noChangeAspect="1"/>
          </p:cNvPicPr>
          <p:nvPr/>
        </p:nvPicPr>
        <p:blipFill>
          <a:blip r:embed="rId3"/>
          <a:stretch>
            <a:fillRect/>
          </a:stretch>
        </p:blipFill>
        <p:spPr>
          <a:xfrm>
            <a:off x="1728543" y="1419225"/>
            <a:ext cx="4842621" cy="4785360"/>
          </a:xfrm>
          <a:prstGeom prst="rect">
            <a:avLst/>
          </a:prstGeom>
        </p:spPr>
      </p:pic>
    </p:spTree>
    <p:extLst>
      <p:ext uri="{BB962C8B-B14F-4D97-AF65-F5344CB8AC3E}">
        <p14:creationId xmlns:p14="http://schemas.microsoft.com/office/powerpoint/2010/main" val="1093748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4FF7A7-AE74-9BF6-71D7-8602AA976372}"/>
              </a:ext>
            </a:extLst>
          </p:cNvPr>
          <p:cNvSpPr>
            <a:spLocks noGrp="1"/>
          </p:cNvSpPr>
          <p:nvPr>
            <p:ph type="title"/>
          </p:nvPr>
        </p:nvSpPr>
        <p:spPr/>
        <p:txBody>
          <a:bodyPr>
            <a:noAutofit/>
          </a:bodyPr>
          <a:lstStyle/>
          <a:p>
            <a:pPr algn="ctr"/>
            <a:r>
              <a:rPr lang="cs-CZ" sz="3300" b="1" dirty="0">
                <a:latin typeface="Calibri" panose="020F0502020204030204" pitchFamily="34" charset="0"/>
                <a:cs typeface="Calibri" panose="020F0502020204030204" pitchFamily="34" charset="0"/>
              </a:rPr>
              <a:t>HARM REDUCTION V RÁMCI PREVENCE ČI TŘÍDNICKÝCH HODIN</a:t>
            </a:r>
          </a:p>
        </p:txBody>
      </p:sp>
      <p:sp>
        <p:nvSpPr>
          <p:cNvPr id="5" name="Zástupný obsah 2">
            <a:extLst>
              <a:ext uri="{FF2B5EF4-FFF2-40B4-BE49-F238E27FC236}">
                <a16:creationId xmlns:a16="http://schemas.microsoft.com/office/drawing/2014/main" id="{1D7E2E01-631E-5A30-1BDB-CABFD7854AB9}"/>
              </a:ext>
            </a:extLst>
          </p:cNvPr>
          <p:cNvSpPr txBox="1">
            <a:spLocks/>
          </p:cNvSpPr>
          <p:nvPr/>
        </p:nvSpPr>
        <p:spPr>
          <a:xfrm>
            <a:off x="581192" y="1636295"/>
            <a:ext cx="11273924" cy="465221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cs-CZ" sz="2200" b="1" dirty="0">
              <a:solidFill>
                <a:schemeClr val="tx1"/>
              </a:solidFill>
              <a:effectLst/>
              <a:latin typeface="Calibri" panose="020F0502020204030204" pitchFamily="34" charset="0"/>
              <a:cs typeface="Calibri" panose="020F0502020204030204" pitchFamily="34" charset="0"/>
            </a:endParaRPr>
          </a:p>
        </p:txBody>
      </p:sp>
      <p:sp>
        <p:nvSpPr>
          <p:cNvPr id="6" name="Zástupný obsah 2">
            <a:extLst>
              <a:ext uri="{FF2B5EF4-FFF2-40B4-BE49-F238E27FC236}">
                <a16:creationId xmlns:a16="http://schemas.microsoft.com/office/drawing/2014/main" id="{9FA08933-4A16-B284-B20D-86631A45A2C9}"/>
              </a:ext>
            </a:extLst>
          </p:cNvPr>
          <p:cNvSpPr txBox="1">
            <a:spLocks/>
          </p:cNvSpPr>
          <p:nvPr/>
        </p:nvSpPr>
        <p:spPr>
          <a:xfrm>
            <a:off x="581192" y="1924504"/>
            <a:ext cx="11273924" cy="465221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000" dirty="0">
                <a:solidFill>
                  <a:schemeClr val="tx1"/>
                </a:solidFill>
                <a:latin typeface="Calibri" panose="020F0502020204030204" pitchFamily="34" charset="0"/>
                <a:cs typeface="Calibri" panose="020F0502020204030204" pitchFamily="34" charset="0"/>
              </a:rPr>
              <a:t>Je vhodné poskytnout informace o konkrétních návykových látkách, rozvíjet kritické myšlení, vytvořit ve třídě prostředí, kde se dítě cítí bezpečně a chce sdílet své názory a otázky </a:t>
            </a:r>
          </a:p>
          <a:p>
            <a:r>
              <a:rPr lang="cs-CZ" sz="2000" b="1" u="sng" dirty="0">
                <a:solidFill>
                  <a:schemeClr val="tx1"/>
                </a:solidFill>
                <a:latin typeface="Calibri" panose="020F0502020204030204" pitchFamily="34" charset="0"/>
                <a:cs typeface="Calibri" panose="020F0502020204030204" pitchFamily="34" charset="0"/>
              </a:rPr>
              <a:t>Obecné zásady:</a:t>
            </a:r>
          </a:p>
          <a:p>
            <a:pPr lvl="1"/>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Pokud se rozhodneš užívat návykové látky, vždy by s tebou měl být někdo, kdo je střízlivý a kdo se o tebe postará</a:t>
            </a:r>
          </a:p>
          <a:p>
            <a:pPr lvl="1"/>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Pokud víš, že tvůj </a:t>
            </a:r>
            <a:r>
              <a:rPr lang="cs-CZ" sz="20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kámarád</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něco užil a není mu dobře, jdi to okamžitě někomu říct</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lvl="1"/>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Pokud je tvůj kamarád pod vlivem nějaké látky a nedokáže se ovládat, nenechávej ho samotného </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lvl="1"/>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Jestli tvůj kamarád po požití nějaké látky nereaguje, zavolej vždy záchrannou službu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sz="2000" b="1"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88412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DCA3612A-0F0E-A5A2-2392-39109C9DAB4B}"/>
              </a:ext>
            </a:extLst>
          </p:cNvPr>
          <p:cNvSpPr>
            <a:spLocks noGrp="1"/>
          </p:cNvSpPr>
          <p:nvPr>
            <p:ph type="title"/>
          </p:nvPr>
        </p:nvSpPr>
        <p:spPr>
          <a:xfrm>
            <a:off x="581192" y="782367"/>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NEBEZPEČNÉ KOMBINACE - ALKOHOL</a:t>
            </a:r>
          </a:p>
        </p:txBody>
      </p:sp>
      <p:sp>
        <p:nvSpPr>
          <p:cNvPr id="6" name="Zástupný obsah 2">
            <a:extLst>
              <a:ext uri="{FF2B5EF4-FFF2-40B4-BE49-F238E27FC236}">
                <a16:creationId xmlns:a16="http://schemas.microsoft.com/office/drawing/2014/main" id="{64CBC2A3-F924-B78A-0382-E5BD1F1B57C2}"/>
              </a:ext>
            </a:extLst>
          </p:cNvPr>
          <p:cNvSpPr txBox="1">
            <a:spLocks/>
          </p:cNvSpPr>
          <p:nvPr/>
        </p:nvSpPr>
        <p:spPr>
          <a:xfrm>
            <a:off x="581192" y="2205789"/>
            <a:ext cx="11273924" cy="465221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Alkohol a marihuana:</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zvýšení hladiny THC, umocnění efektu, zvýšení projevů úzkosti nebo psychotických příznaků. Marihuana potlačuje dávivý efekt, v případě vážné intoxikace alkoholem hrozí riziko zadušení, vdechnutí zvratků. </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r>
              <a:rPr lang="cs-CZ"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Alkohol a extáze:</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Dehydratace, zvýšení účinků obou látek, poškození paměti</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r>
              <a:rPr lang="cs-CZ"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Alkohol a stimulanty (kokain, pervitin):</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Agresivita, zhoršení krátkodobé i dlouhodobé paměti, zhoršená schopnost učení, poškození srdce</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r>
              <a:rPr lang="cs-CZ"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Alkohol a opiáty či benzodiazepiny:</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Požitím alkoholu se znásobí tlumivé účinky, útlum dýchání, srdeční činnosti, kóma, smrt </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r>
              <a:rPr lang="cs-CZ"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Alkohol a kofein:</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Kofein maskuje tlumivé účinky alkoholu, uživatel se cítí bdělejší, větší riziko poškození alkoholem </a:t>
            </a:r>
            <a:endParaRPr lang="cs-CZ"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r>
              <a:rPr lang="cs-CZ"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Alkohol a </a:t>
            </a:r>
            <a:r>
              <a:rPr lang="cs-CZ" sz="2000" u="sng"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kratom</a:t>
            </a:r>
            <a:r>
              <a:rPr lang="cs-CZ"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cs-CZ"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Může dojít k zesílení vedlejších účinků a k útlumu, dále také nevolnost, závratě, úzkost, paranoia, únava</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sz="2000" b="1"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1308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F7B933FF-D9AF-AFBC-6B2E-4F8ECF490C5D}"/>
              </a:ext>
            </a:extLst>
          </p:cNvPr>
          <p:cNvSpPr>
            <a:spLocks noGrp="1"/>
          </p:cNvSpPr>
          <p:nvPr>
            <p:ph type="title"/>
          </p:nvPr>
        </p:nvSpPr>
        <p:spPr>
          <a:xfrm>
            <a:off x="581192" y="782367"/>
            <a:ext cx="11029616" cy="1013800"/>
          </a:xfrm>
        </p:spPr>
        <p:txBody>
          <a:bodyPr>
            <a:noAutofit/>
          </a:bodyPr>
          <a:lstStyle/>
          <a:p>
            <a:pPr algn="ctr"/>
            <a:r>
              <a:rPr lang="cs-CZ" sz="4100" b="1" dirty="0">
                <a:latin typeface="Calibri" panose="020F0502020204030204" pitchFamily="34" charset="0"/>
                <a:cs typeface="Calibri" panose="020F0502020204030204" pitchFamily="34" charset="0"/>
              </a:rPr>
              <a:t>NEBEZPEČNÉ KOMBINACE – OSTATNÍ LÁTKY</a:t>
            </a:r>
          </a:p>
        </p:txBody>
      </p:sp>
      <p:sp>
        <p:nvSpPr>
          <p:cNvPr id="6" name="Zástupný obsah 2">
            <a:extLst>
              <a:ext uri="{FF2B5EF4-FFF2-40B4-BE49-F238E27FC236}">
                <a16:creationId xmlns:a16="http://schemas.microsoft.com/office/drawing/2014/main" id="{6CD8B03B-9873-8A7F-836B-8DB7CDCF73C4}"/>
              </a:ext>
            </a:extLst>
          </p:cNvPr>
          <p:cNvSpPr txBox="1">
            <a:spLocks/>
          </p:cNvSpPr>
          <p:nvPr/>
        </p:nvSpPr>
        <p:spPr>
          <a:xfrm>
            <a:off x="581192" y="2205790"/>
            <a:ext cx="11273924" cy="336082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0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Kokain a heroin:</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Tzv. speedball, látky působí protichůdně, účinky kokainu odezní rychleji a jejich odeznění umocní vliv heroinu na organismus, k předávkování stačí malá dávka </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r>
              <a:rPr lang="cs-CZ" sz="2000" u="sng"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Kratom</a:t>
            </a:r>
            <a:r>
              <a:rPr lang="cs-CZ" sz="20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 kofein</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Zesílení stimulačního účinku, úzkost, bušení srdce, nespavost, poškození jater</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r>
              <a:rPr lang="cs-CZ" sz="2000" u="sng"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Kratom</a:t>
            </a:r>
            <a:r>
              <a:rPr lang="cs-CZ" sz="20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 tlumivé látky:</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Útlum dýchání, dýchací obtíže, zesílení tlumivého účinku, zvýšení rizika fatálního předávkování </a:t>
            </a:r>
            <a:endParaRPr lang="cs-CZ" sz="2000" dirty="0">
              <a:latin typeface="Calibri" panose="020F0502020204030204" pitchFamily="34" charset="0"/>
              <a:ea typeface="Times New Roman" panose="02020603050405020304" pitchFamily="18" charset="0"/>
              <a:cs typeface="Times New Roman" panose="02020603050405020304" pitchFamily="18" charset="0"/>
            </a:endParaRPr>
          </a:p>
          <a:p>
            <a:r>
              <a:rPr lang="cs-CZ" sz="20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Halucinogeny a stimulanty:</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Přehřátí organismu, dehydratace, úzkost, paranoia, prodloužený stav neklidu</a:t>
            </a:r>
          </a:p>
          <a:p>
            <a:r>
              <a:rPr lang="cs-CZ" sz="20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Rajský plyn a alkohol či tlumivé léky</a:t>
            </a:r>
            <a:r>
              <a:rPr lang="cs-CZ"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Zesílení tlumivých účinků plynu, problémy s dýcháním, bezvědomí</a:t>
            </a:r>
            <a:r>
              <a:rPr lang="cs-CZ"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2000" b="1"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09890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0B3DFF-D0A3-0F3B-6D32-3A15DC4F4049}"/>
              </a:ext>
            </a:extLst>
          </p:cNvPr>
          <p:cNvSpPr>
            <a:spLocks noGrp="1"/>
          </p:cNvSpPr>
          <p:nvPr>
            <p:ph type="title"/>
          </p:nvPr>
        </p:nvSpPr>
        <p:spPr/>
        <p:txBody>
          <a:bodyPr>
            <a:normAutofit/>
          </a:bodyPr>
          <a:lstStyle/>
          <a:p>
            <a:pPr algn="ctr"/>
            <a:r>
              <a:rPr lang="cs-CZ" sz="4500" b="1" dirty="0">
                <a:latin typeface="Calibri" panose="020F0502020204030204" pitchFamily="34" charset="0"/>
                <a:cs typeface="Calibri" panose="020F0502020204030204" pitchFamily="34" charset="0"/>
              </a:rPr>
              <a:t>UŽITEČNÉ KONTAKTY</a:t>
            </a:r>
            <a:endParaRPr lang="cs-CZ" sz="4500" dirty="0"/>
          </a:p>
        </p:txBody>
      </p:sp>
      <p:sp>
        <p:nvSpPr>
          <p:cNvPr id="4" name="Zástupný obsah 3">
            <a:extLst>
              <a:ext uri="{FF2B5EF4-FFF2-40B4-BE49-F238E27FC236}">
                <a16:creationId xmlns:a16="http://schemas.microsoft.com/office/drawing/2014/main" id="{BFF85F7F-2954-5817-F5EA-0ED240B101DA}"/>
              </a:ext>
            </a:extLst>
          </p:cNvPr>
          <p:cNvSpPr>
            <a:spLocks noGrp="1"/>
          </p:cNvSpPr>
          <p:nvPr>
            <p:ph sz="half" idx="2"/>
          </p:nvPr>
        </p:nvSpPr>
        <p:spPr>
          <a:xfrm>
            <a:off x="581193" y="2758293"/>
            <a:ext cx="10299192" cy="3633047"/>
          </a:xfrm>
        </p:spPr>
        <p:txBody>
          <a:bodyPr>
            <a:normAutofit fontScale="92500" lnSpcReduction="20000"/>
          </a:bodyPr>
          <a:lstStyle/>
          <a:p>
            <a:r>
              <a:rPr lang="cs-CZ" sz="2200" b="1" dirty="0">
                <a:solidFill>
                  <a:schemeClr val="tx1"/>
                </a:solidFill>
                <a:latin typeface="Calibri" panose="020F0502020204030204" pitchFamily="34" charset="0"/>
                <a:cs typeface="Calibri" panose="020F0502020204030204" pitchFamily="34" charset="0"/>
              </a:rPr>
              <a:t>Drogová problematika:</a:t>
            </a:r>
          </a:p>
          <a:p>
            <a:r>
              <a:rPr lang="cs-CZ" sz="2200" b="1" dirty="0" err="1">
                <a:solidFill>
                  <a:schemeClr val="tx1"/>
                </a:solidFill>
                <a:latin typeface="Calibri" panose="020F0502020204030204" pitchFamily="34" charset="0"/>
                <a:cs typeface="Calibri" panose="020F0502020204030204" pitchFamily="34" charset="0"/>
              </a:rPr>
              <a:t>Adiktologická</a:t>
            </a:r>
            <a:r>
              <a:rPr lang="cs-CZ" sz="2200" b="1" dirty="0">
                <a:solidFill>
                  <a:schemeClr val="tx1"/>
                </a:solidFill>
                <a:latin typeface="Calibri" panose="020F0502020204030204" pitchFamily="34" charset="0"/>
                <a:cs typeface="Calibri" panose="020F0502020204030204" pitchFamily="34" charset="0"/>
              </a:rPr>
              <a:t> ambulance pro děti a mládež od 10 do 18 let – </a:t>
            </a:r>
            <a:r>
              <a:rPr lang="cs-CZ" sz="2200" b="1" dirty="0" err="1">
                <a:solidFill>
                  <a:schemeClr val="tx1"/>
                </a:solidFill>
                <a:latin typeface="Calibri" panose="020F0502020204030204" pitchFamily="34" charset="0"/>
                <a:cs typeface="Calibri" panose="020F0502020204030204" pitchFamily="34" charset="0"/>
              </a:rPr>
              <a:t>Prev</a:t>
            </a:r>
            <a:r>
              <a:rPr lang="cs-CZ" sz="2200" b="1" dirty="0">
                <a:solidFill>
                  <a:schemeClr val="tx1"/>
                </a:solidFill>
                <a:latin typeface="Calibri" panose="020F0502020204030204" pitchFamily="34" charset="0"/>
                <a:cs typeface="Calibri" panose="020F0502020204030204" pitchFamily="34" charset="0"/>
              </a:rPr>
              <a:t> Centrum </a:t>
            </a:r>
            <a:r>
              <a:rPr lang="cs-CZ" sz="2200" b="1" dirty="0" err="1">
                <a:solidFill>
                  <a:schemeClr val="tx1"/>
                </a:solidFill>
                <a:latin typeface="Calibri" panose="020F0502020204030204" pitchFamily="34" charset="0"/>
                <a:cs typeface="Calibri" panose="020F0502020204030204" pitchFamily="34" charset="0"/>
              </a:rPr>
              <a:t>z.ú</a:t>
            </a:r>
            <a:r>
              <a:rPr lang="cs-CZ" sz="2200" b="1" dirty="0">
                <a:solidFill>
                  <a:schemeClr val="tx1"/>
                </a:solidFill>
                <a:latin typeface="Calibri" panose="020F0502020204030204" pitchFamily="34" charset="0"/>
                <a:cs typeface="Calibri" panose="020F0502020204030204" pitchFamily="34" charset="0"/>
              </a:rPr>
              <a:t>. </a:t>
            </a:r>
          </a:p>
          <a:p>
            <a:pPr lvl="1"/>
            <a:r>
              <a:rPr lang="cs-CZ" sz="2200" u="sng" dirty="0" err="1">
                <a:solidFill>
                  <a:srgbClr val="0070C0"/>
                </a:solidFill>
                <a:latin typeface="Calibri" panose="020F0502020204030204" pitchFamily="34" charset="0"/>
                <a:cs typeface="Calibri" panose="020F0502020204030204" pitchFamily="34" charset="0"/>
              </a:rPr>
              <a:t>nzdm@prevcentrum</a:t>
            </a:r>
            <a:r>
              <a:rPr lang="cs-CZ" sz="2200" u="sng" dirty="0">
                <a:solidFill>
                  <a:srgbClr val="0070C0"/>
                </a:solidFill>
                <a:latin typeface="Calibri" panose="020F0502020204030204" pitchFamily="34" charset="0"/>
                <a:cs typeface="Calibri" panose="020F0502020204030204" pitchFamily="34" charset="0"/>
              </a:rPr>
              <a:t>, </a:t>
            </a:r>
            <a:r>
              <a:rPr lang="cs-CZ" sz="2200" dirty="0">
                <a:solidFill>
                  <a:schemeClr val="tx1"/>
                </a:solidFill>
                <a:latin typeface="Calibri" panose="020F0502020204030204" pitchFamily="34" charset="0"/>
                <a:cs typeface="Calibri" panose="020F0502020204030204" pitchFamily="34" charset="0"/>
              </a:rPr>
              <a:t>242 498 334, 777 161 133 </a:t>
            </a:r>
          </a:p>
          <a:p>
            <a:r>
              <a:rPr lang="cs-CZ" sz="2200" b="1" dirty="0" err="1">
                <a:solidFill>
                  <a:schemeClr val="tx1"/>
                </a:solidFill>
                <a:latin typeface="Calibri" panose="020F0502020204030204" pitchFamily="34" charset="0"/>
                <a:cs typeface="Calibri" panose="020F0502020204030204" pitchFamily="34" charset="0"/>
              </a:rPr>
              <a:t>Sananim</a:t>
            </a:r>
            <a:r>
              <a:rPr lang="cs-CZ" sz="2200" b="1" dirty="0">
                <a:solidFill>
                  <a:schemeClr val="tx1"/>
                </a:solidFill>
                <a:latin typeface="Calibri" panose="020F0502020204030204" pitchFamily="34" charset="0"/>
                <a:cs typeface="Calibri" panose="020F0502020204030204" pitchFamily="34" charset="0"/>
              </a:rPr>
              <a:t> – </a:t>
            </a:r>
            <a:r>
              <a:rPr lang="cs-CZ" sz="2200" b="1" dirty="0" err="1">
                <a:solidFill>
                  <a:schemeClr val="tx1"/>
                </a:solidFill>
                <a:latin typeface="Calibri" panose="020F0502020204030204" pitchFamily="34" charset="0"/>
                <a:cs typeface="Calibri" panose="020F0502020204030204" pitchFamily="34" charset="0"/>
              </a:rPr>
              <a:t>Adiktologická</a:t>
            </a:r>
            <a:r>
              <a:rPr lang="cs-CZ" sz="2200" b="1" dirty="0">
                <a:solidFill>
                  <a:schemeClr val="tx1"/>
                </a:solidFill>
                <a:latin typeface="Calibri" panose="020F0502020204030204" pitchFamily="34" charset="0"/>
                <a:cs typeface="Calibri" panose="020F0502020204030204" pitchFamily="34" charset="0"/>
              </a:rPr>
              <a:t> ambulance pro mladistvé a dospělé</a:t>
            </a:r>
          </a:p>
          <a:p>
            <a:pPr lvl="1"/>
            <a:r>
              <a:rPr lang="cs-CZ" sz="2200"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klinika@sananim.cz</a:t>
            </a:r>
            <a:r>
              <a:rPr lang="cs-CZ" sz="2200" dirty="0">
                <a:solidFill>
                  <a:schemeClr val="tx1"/>
                </a:solidFill>
                <a:latin typeface="Calibri" panose="020F0502020204030204" pitchFamily="34" charset="0"/>
                <a:cs typeface="Calibri" panose="020F0502020204030204" pitchFamily="34" charset="0"/>
              </a:rPr>
              <a:t>, 724 521 913</a:t>
            </a:r>
          </a:p>
          <a:p>
            <a:r>
              <a:rPr lang="cs-CZ" sz="2200" b="1" dirty="0">
                <a:solidFill>
                  <a:schemeClr val="tx1"/>
                </a:solidFill>
                <a:latin typeface="Calibri" panose="020F0502020204030204" pitchFamily="34" charset="0"/>
                <a:cs typeface="Calibri" panose="020F0502020204030204" pitchFamily="34" charset="0"/>
              </a:rPr>
              <a:t>VFN – Ambulance dětské a dorostové adiktologie</a:t>
            </a:r>
          </a:p>
          <a:p>
            <a:pPr lvl="1"/>
            <a:r>
              <a:rPr lang="cs-CZ" sz="2200"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addambulance@vfn.cz</a:t>
            </a:r>
            <a:r>
              <a:rPr lang="cs-CZ" sz="2200" dirty="0">
                <a:solidFill>
                  <a:schemeClr val="tx1"/>
                </a:solidFill>
                <a:latin typeface="Calibri" panose="020F0502020204030204" pitchFamily="34" charset="0"/>
                <a:cs typeface="Calibri" panose="020F0502020204030204" pitchFamily="34" charset="0"/>
              </a:rPr>
              <a:t>, 224 968 253</a:t>
            </a:r>
            <a:endParaRPr lang="cs-CZ" sz="2200" b="1" dirty="0">
              <a:solidFill>
                <a:schemeClr val="tx1"/>
              </a:solidFill>
              <a:latin typeface="Calibri" panose="020F0502020204030204" pitchFamily="34" charset="0"/>
              <a:cs typeface="Calibri" panose="020F0502020204030204" pitchFamily="34" charset="0"/>
            </a:endParaRPr>
          </a:p>
          <a:p>
            <a:r>
              <a:rPr lang="cs-CZ" sz="2200" b="1" dirty="0">
                <a:solidFill>
                  <a:schemeClr val="tx1"/>
                </a:solidFill>
                <a:latin typeface="Calibri" panose="020F0502020204030204" pitchFamily="34" charset="0"/>
                <a:cs typeface="Calibri" panose="020F0502020204030204" pitchFamily="34" charset="0"/>
              </a:rPr>
              <a:t>Národní linka pro odvykání</a:t>
            </a:r>
          </a:p>
          <a:p>
            <a:pPr lvl="1"/>
            <a:r>
              <a:rPr lang="cs-CZ" sz="2200" dirty="0">
                <a:solidFill>
                  <a:srgbClr val="0070C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www.chciodvykat.cz</a:t>
            </a:r>
            <a:r>
              <a:rPr lang="cs-CZ" sz="2200" dirty="0">
                <a:solidFill>
                  <a:srgbClr val="0070C0"/>
                </a:solidFill>
                <a:latin typeface="Calibri" panose="020F0502020204030204" pitchFamily="34" charset="0"/>
                <a:cs typeface="Calibri" panose="020F0502020204030204" pitchFamily="34" charset="0"/>
              </a:rPr>
              <a:t>, </a:t>
            </a:r>
            <a:r>
              <a:rPr lang="cs-CZ" sz="2200" dirty="0">
                <a:solidFill>
                  <a:schemeClr val="tx1"/>
                </a:solidFill>
                <a:latin typeface="Calibri" panose="020F0502020204030204" pitchFamily="34" charset="0"/>
                <a:cs typeface="Calibri" panose="020F0502020204030204" pitchFamily="34" charset="0"/>
              </a:rPr>
              <a:t>800 350 000</a:t>
            </a:r>
          </a:p>
          <a:p>
            <a:pPr marL="0" indent="0">
              <a:buNone/>
            </a:pPr>
            <a:endParaRPr lang="cs-CZ" sz="1800" dirty="0">
              <a:solidFill>
                <a:srgbClr val="0070C0"/>
              </a:solidFill>
              <a:latin typeface="Calibri" panose="020F0502020204030204" pitchFamily="34" charset="0"/>
              <a:cs typeface="Calibri" panose="020F0502020204030204" pitchFamily="34" charset="0"/>
            </a:endParaRPr>
          </a:p>
          <a:p>
            <a:pPr marL="324000" lvl="1" indent="0">
              <a:buNone/>
            </a:pPr>
            <a:endParaRPr lang="cs-CZ" dirty="0"/>
          </a:p>
          <a:p>
            <a:pPr lvl="1"/>
            <a:endParaRPr lang="cs-CZ" dirty="0"/>
          </a:p>
        </p:txBody>
      </p:sp>
      <p:pic>
        <p:nvPicPr>
          <p:cNvPr id="3" name="Obrázek 2" descr="Obsah obrázku symbol, logo, Grafika, klipart&#10;&#10;Popis byl vytvořen automaticky">
            <a:extLst>
              <a:ext uri="{FF2B5EF4-FFF2-40B4-BE49-F238E27FC236}">
                <a16:creationId xmlns:a16="http://schemas.microsoft.com/office/drawing/2014/main" id="{DA7627FD-D873-174B-6C2C-83C8876F3FE4}"/>
              </a:ext>
            </a:extLst>
          </p:cNvPr>
          <p:cNvPicPr>
            <a:picLocks noChangeAspect="1"/>
          </p:cNvPicPr>
          <p:nvPr/>
        </p:nvPicPr>
        <p:blipFill>
          <a:blip r:embed="rId6"/>
          <a:stretch>
            <a:fillRect/>
          </a:stretch>
        </p:blipFill>
        <p:spPr>
          <a:xfrm>
            <a:off x="9663117" y="4430438"/>
            <a:ext cx="2120902" cy="2120902"/>
          </a:xfrm>
          <a:prstGeom prst="rect">
            <a:avLst/>
          </a:prstGeom>
        </p:spPr>
      </p:pic>
    </p:spTree>
    <p:extLst>
      <p:ext uri="{BB962C8B-B14F-4D97-AF65-F5344CB8AC3E}">
        <p14:creationId xmlns:p14="http://schemas.microsoft.com/office/powerpoint/2010/main" val="7435292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3CA92A72-44EB-8879-9189-0E39D1B7F258}"/>
              </a:ext>
            </a:extLst>
          </p:cNvPr>
          <p:cNvSpPr>
            <a:spLocks noGrp="1"/>
          </p:cNvSpPr>
          <p:nvPr>
            <p:ph type="title"/>
          </p:nvPr>
        </p:nvSpPr>
        <p:spPr>
          <a:xfrm>
            <a:off x="581193" y="729658"/>
            <a:ext cx="11029616" cy="988332"/>
          </a:xfrm>
        </p:spPr>
        <p:txBody>
          <a:bodyPr>
            <a:normAutofit/>
          </a:bodyPr>
          <a:lstStyle/>
          <a:p>
            <a:pPr algn="ctr"/>
            <a:r>
              <a:rPr lang="cs-CZ" sz="4500" b="1" dirty="0">
                <a:latin typeface="Calibri" panose="020F0502020204030204" pitchFamily="34" charset="0"/>
                <a:cs typeface="Calibri" panose="020F0502020204030204" pitchFamily="34" charset="0"/>
              </a:rPr>
              <a:t>UŽITEČNÉ KONTAKTY</a:t>
            </a:r>
            <a:endParaRPr lang="cs-CZ" sz="4500" dirty="0"/>
          </a:p>
        </p:txBody>
      </p:sp>
      <p:sp>
        <p:nvSpPr>
          <p:cNvPr id="7" name="Zástupný obsah 3">
            <a:extLst>
              <a:ext uri="{FF2B5EF4-FFF2-40B4-BE49-F238E27FC236}">
                <a16:creationId xmlns:a16="http://schemas.microsoft.com/office/drawing/2014/main" id="{AED334B5-9C27-B557-F27D-CFBAED3D31DF}"/>
              </a:ext>
            </a:extLst>
          </p:cNvPr>
          <p:cNvSpPr txBox="1">
            <a:spLocks/>
          </p:cNvSpPr>
          <p:nvPr/>
        </p:nvSpPr>
        <p:spPr>
          <a:xfrm>
            <a:off x="673608" y="2613915"/>
            <a:ext cx="10299192" cy="363304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000" b="1" dirty="0">
                <a:solidFill>
                  <a:schemeClr val="tx1"/>
                </a:solidFill>
                <a:latin typeface="Calibri" panose="020F0502020204030204" pitchFamily="34" charset="0"/>
                <a:cs typeface="Calibri" panose="020F0502020204030204" pitchFamily="34" charset="0"/>
              </a:rPr>
              <a:t>Duševní zdraví:</a:t>
            </a:r>
          </a:p>
          <a:p>
            <a:r>
              <a:rPr lang="cs-CZ" sz="2000" b="1" dirty="0">
                <a:solidFill>
                  <a:schemeClr val="tx1"/>
                </a:solidFill>
                <a:latin typeface="Calibri" panose="020F0502020204030204" pitchFamily="34" charset="0"/>
                <a:cs typeface="Calibri" panose="020F0502020204030204" pitchFamily="34" charset="0"/>
              </a:rPr>
              <a:t>Nevypusť duši</a:t>
            </a:r>
          </a:p>
          <a:p>
            <a:pPr lvl="1"/>
            <a:r>
              <a:rPr lang="cs-CZ" sz="2000"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https://nevypustdusi.cz/</a:t>
            </a:r>
            <a:endParaRPr lang="cs-CZ" sz="2000" dirty="0">
              <a:solidFill>
                <a:srgbClr val="0070C0"/>
              </a:solidFill>
              <a:latin typeface="Calibri" panose="020F0502020204030204" pitchFamily="34" charset="0"/>
              <a:cs typeface="Calibri" panose="020F0502020204030204" pitchFamily="34" charset="0"/>
            </a:endParaRPr>
          </a:p>
          <a:p>
            <a:r>
              <a:rPr lang="cs-CZ" sz="2000" b="1" dirty="0">
                <a:solidFill>
                  <a:schemeClr val="tx1"/>
                </a:solidFill>
                <a:latin typeface="Calibri" panose="020F0502020204030204" pitchFamily="34" charset="0"/>
                <a:cs typeface="Calibri" panose="020F0502020204030204" pitchFamily="34" charset="0"/>
              </a:rPr>
              <a:t>Dětské krizové centrum</a:t>
            </a:r>
          </a:p>
          <a:p>
            <a:pPr lvl="1"/>
            <a:r>
              <a:rPr lang="cs-CZ" sz="2000"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https://www.ditekrize.cz/</a:t>
            </a:r>
            <a:endParaRPr lang="cs-CZ" sz="2000" dirty="0">
              <a:solidFill>
                <a:srgbClr val="0070C0"/>
              </a:solidFill>
              <a:latin typeface="Calibri" panose="020F0502020204030204" pitchFamily="34" charset="0"/>
              <a:cs typeface="Calibri" panose="020F0502020204030204" pitchFamily="34" charset="0"/>
            </a:endParaRPr>
          </a:p>
          <a:p>
            <a:r>
              <a:rPr lang="cs-CZ" sz="2000" b="1" dirty="0">
                <a:solidFill>
                  <a:schemeClr val="tx1"/>
                </a:solidFill>
                <a:latin typeface="Calibri" panose="020F0502020204030204" pitchFamily="34" charset="0"/>
                <a:cs typeface="Calibri" panose="020F0502020204030204" pitchFamily="34" charset="0"/>
              </a:rPr>
              <a:t>Centrum Locika</a:t>
            </a:r>
          </a:p>
          <a:p>
            <a:pPr lvl="1"/>
            <a:r>
              <a:rPr lang="cs-CZ" sz="2000"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https://www.centrumlocika.cz/</a:t>
            </a:r>
            <a:r>
              <a:rPr lang="cs-CZ" sz="2000" dirty="0">
                <a:solidFill>
                  <a:srgbClr val="0070C0"/>
                </a:solidFill>
                <a:latin typeface="Calibri" panose="020F0502020204030204" pitchFamily="34" charset="0"/>
                <a:cs typeface="Calibri" panose="020F0502020204030204" pitchFamily="34" charset="0"/>
              </a:rPr>
              <a:t>   </a:t>
            </a:r>
          </a:p>
          <a:p>
            <a:r>
              <a:rPr lang="cs-CZ" sz="2000" b="1" dirty="0">
                <a:solidFill>
                  <a:schemeClr val="tx1"/>
                </a:solidFill>
                <a:latin typeface="Calibri" panose="020F0502020204030204" pitchFamily="34" charset="0"/>
                <a:cs typeface="Calibri" panose="020F0502020204030204" pitchFamily="34" charset="0"/>
              </a:rPr>
              <a:t>Aplikace Nepanikař</a:t>
            </a:r>
          </a:p>
          <a:p>
            <a:pPr marL="324000" lvl="1" indent="0">
              <a:buFont typeface="Wingdings 2" panose="05020102010507070707" pitchFamily="18" charset="2"/>
              <a:buNone/>
            </a:pPr>
            <a:endParaRPr lang="cs-CZ" dirty="0"/>
          </a:p>
          <a:p>
            <a:pPr lvl="1"/>
            <a:endParaRPr lang="cs-CZ" dirty="0"/>
          </a:p>
        </p:txBody>
      </p:sp>
      <p:pic>
        <p:nvPicPr>
          <p:cNvPr id="9" name="Obrázek 8" descr="Obsah obrázku symbol, klipart, logo, Grafika&#10;&#10;Popis byl vytvořen automaticky">
            <a:extLst>
              <a:ext uri="{FF2B5EF4-FFF2-40B4-BE49-F238E27FC236}">
                <a16:creationId xmlns:a16="http://schemas.microsoft.com/office/drawing/2014/main" id="{B49FEFC3-ACD9-F110-104C-95B93DB4495B}"/>
              </a:ext>
            </a:extLst>
          </p:cNvPr>
          <p:cNvPicPr>
            <a:picLocks noChangeAspect="1"/>
          </p:cNvPicPr>
          <p:nvPr/>
        </p:nvPicPr>
        <p:blipFill>
          <a:blip r:embed="rId5"/>
          <a:stretch>
            <a:fillRect/>
          </a:stretch>
        </p:blipFill>
        <p:spPr>
          <a:xfrm>
            <a:off x="9279467" y="4284840"/>
            <a:ext cx="2912533" cy="2477757"/>
          </a:xfrm>
          <a:prstGeom prst="rect">
            <a:avLst/>
          </a:prstGeom>
        </p:spPr>
      </p:pic>
    </p:spTree>
    <p:extLst>
      <p:ext uri="{BB962C8B-B14F-4D97-AF65-F5344CB8AC3E}">
        <p14:creationId xmlns:p14="http://schemas.microsoft.com/office/powerpoint/2010/main" val="3554114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B54AFDAB-85FF-143A-59EE-FB07194BF879}"/>
              </a:ext>
            </a:extLst>
          </p:cNvPr>
          <p:cNvSpPr>
            <a:spLocks noGrp="1"/>
          </p:cNvSpPr>
          <p:nvPr>
            <p:ph type="title"/>
          </p:nvPr>
        </p:nvSpPr>
        <p:spPr>
          <a:xfrm>
            <a:off x="581193" y="729658"/>
            <a:ext cx="11029616" cy="988332"/>
          </a:xfrm>
        </p:spPr>
        <p:txBody>
          <a:bodyPr>
            <a:normAutofit/>
          </a:bodyPr>
          <a:lstStyle/>
          <a:p>
            <a:pPr algn="ctr"/>
            <a:r>
              <a:rPr lang="cs-CZ" sz="4500" b="1" dirty="0">
                <a:latin typeface="Calibri" panose="020F0502020204030204" pitchFamily="34" charset="0"/>
                <a:cs typeface="Calibri" panose="020F0502020204030204" pitchFamily="34" charset="0"/>
              </a:rPr>
              <a:t>UŽITEČNÉ KONTAKTY</a:t>
            </a:r>
            <a:endParaRPr lang="cs-CZ" sz="4500" dirty="0"/>
          </a:p>
        </p:txBody>
      </p:sp>
      <p:sp>
        <p:nvSpPr>
          <p:cNvPr id="6" name="Zástupný obsah 3">
            <a:extLst>
              <a:ext uri="{FF2B5EF4-FFF2-40B4-BE49-F238E27FC236}">
                <a16:creationId xmlns:a16="http://schemas.microsoft.com/office/drawing/2014/main" id="{0AF52B01-AE15-78B3-7420-8CD5C27683E4}"/>
              </a:ext>
            </a:extLst>
          </p:cNvPr>
          <p:cNvSpPr txBox="1">
            <a:spLocks/>
          </p:cNvSpPr>
          <p:nvPr/>
        </p:nvSpPr>
        <p:spPr>
          <a:xfrm>
            <a:off x="1012275" y="2219792"/>
            <a:ext cx="4101592" cy="363304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000" b="1" dirty="0">
                <a:solidFill>
                  <a:schemeClr val="tx1"/>
                </a:solidFill>
                <a:latin typeface="Calibri" panose="020F0502020204030204" pitchFamily="34" charset="0"/>
                <a:cs typeface="Calibri" panose="020F0502020204030204" pitchFamily="34" charset="0"/>
              </a:rPr>
              <a:t>Kyberprostor:</a:t>
            </a:r>
          </a:p>
          <a:p>
            <a:r>
              <a:rPr lang="cs-CZ" sz="2000" b="1" dirty="0">
                <a:solidFill>
                  <a:schemeClr val="tx1"/>
                </a:solidFill>
                <a:latin typeface="Calibri" panose="020F0502020204030204" pitchFamily="34" charset="0"/>
                <a:cs typeface="Calibri" panose="020F0502020204030204" pitchFamily="34" charset="0"/>
              </a:rPr>
              <a:t>Projekt E-bezpečí</a:t>
            </a:r>
          </a:p>
          <a:p>
            <a:pPr lvl="1"/>
            <a:r>
              <a:rPr lang="cs-CZ" sz="2000"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https://www.e-bezpeci.cz/</a:t>
            </a:r>
            <a:endParaRPr lang="cs-CZ" sz="2000" dirty="0">
              <a:solidFill>
                <a:srgbClr val="0070C0"/>
              </a:solidFill>
              <a:latin typeface="Calibri" panose="020F0502020204030204" pitchFamily="34" charset="0"/>
              <a:cs typeface="Calibri" panose="020F0502020204030204" pitchFamily="34" charset="0"/>
            </a:endParaRPr>
          </a:p>
          <a:p>
            <a:r>
              <a:rPr lang="cs-CZ" sz="2000" b="1" dirty="0">
                <a:solidFill>
                  <a:schemeClr val="tx1"/>
                </a:solidFill>
                <a:latin typeface="Calibri" panose="020F0502020204030204" pitchFamily="34" charset="0"/>
                <a:cs typeface="Calibri" panose="020F0502020204030204" pitchFamily="34" charset="0"/>
              </a:rPr>
              <a:t>O2 Chytrá škola</a:t>
            </a:r>
          </a:p>
          <a:p>
            <a:pPr lvl="1"/>
            <a:r>
              <a:rPr lang="cs-CZ" sz="2000"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https://o2chytraskola.cz/</a:t>
            </a:r>
            <a:r>
              <a:rPr lang="cs-CZ" sz="2000" dirty="0">
                <a:solidFill>
                  <a:srgbClr val="0070C0"/>
                </a:solidFill>
                <a:latin typeface="Calibri" panose="020F0502020204030204" pitchFamily="34" charset="0"/>
                <a:cs typeface="Calibri" panose="020F0502020204030204" pitchFamily="34" charset="0"/>
              </a:rPr>
              <a:t> </a:t>
            </a:r>
          </a:p>
          <a:p>
            <a:r>
              <a:rPr lang="cs-CZ" sz="2000" b="1" dirty="0" err="1">
                <a:solidFill>
                  <a:schemeClr val="tx1"/>
                </a:solidFill>
                <a:latin typeface="Calibri" panose="020F0502020204030204" pitchFamily="34" charset="0"/>
                <a:cs typeface="Calibri" panose="020F0502020204030204" pitchFamily="34" charset="0"/>
              </a:rPr>
              <a:t>Linkin</a:t>
            </a:r>
            <a:r>
              <a:rPr lang="cs-CZ" sz="2000" b="1" dirty="0">
                <a:solidFill>
                  <a:schemeClr val="tx1"/>
                </a:solidFill>
                <a:latin typeface="Calibri" panose="020F0502020204030204" pitchFamily="34" charset="0"/>
                <a:cs typeface="Calibri" panose="020F0502020204030204" pitchFamily="34" charset="0"/>
              </a:rPr>
              <a:t> </a:t>
            </a:r>
            <a:r>
              <a:rPr lang="cs-CZ" sz="2000" b="1" dirty="0" err="1">
                <a:solidFill>
                  <a:schemeClr val="tx1"/>
                </a:solidFill>
                <a:latin typeface="Calibri" panose="020F0502020204030204" pitchFamily="34" charset="0"/>
                <a:cs typeface="Calibri" panose="020F0502020204030204" pitchFamily="34" charset="0"/>
              </a:rPr>
              <a:t>Sphere</a:t>
            </a:r>
            <a:endParaRPr lang="cs-CZ" sz="2000" b="1" dirty="0">
              <a:solidFill>
                <a:schemeClr val="tx1"/>
              </a:solidFill>
              <a:latin typeface="Calibri" panose="020F0502020204030204" pitchFamily="34" charset="0"/>
              <a:cs typeface="Calibri" panose="020F0502020204030204" pitchFamily="34" charset="0"/>
            </a:endParaRPr>
          </a:p>
          <a:p>
            <a:pPr lvl="1"/>
            <a:r>
              <a:rPr lang="cs-CZ" sz="2000" dirty="0">
                <a:solidFill>
                  <a:srgbClr val="0070C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https://www.linkins.org/</a:t>
            </a:r>
            <a:r>
              <a:rPr lang="cs-CZ" sz="2000" dirty="0">
                <a:solidFill>
                  <a:srgbClr val="0070C0"/>
                </a:solidFill>
                <a:latin typeface="Calibri" panose="020F0502020204030204" pitchFamily="34" charset="0"/>
                <a:cs typeface="Calibri" panose="020F0502020204030204" pitchFamily="34" charset="0"/>
              </a:rPr>
              <a:t> </a:t>
            </a:r>
          </a:p>
        </p:txBody>
      </p:sp>
      <p:sp>
        <p:nvSpPr>
          <p:cNvPr id="8" name="Zástupný obsah 3">
            <a:extLst>
              <a:ext uri="{FF2B5EF4-FFF2-40B4-BE49-F238E27FC236}">
                <a16:creationId xmlns:a16="http://schemas.microsoft.com/office/drawing/2014/main" id="{B1E837E6-0AC8-C748-716E-3CE4E6FD128B}"/>
              </a:ext>
            </a:extLst>
          </p:cNvPr>
          <p:cNvSpPr txBox="1">
            <a:spLocks/>
          </p:cNvSpPr>
          <p:nvPr/>
        </p:nvSpPr>
        <p:spPr>
          <a:xfrm>
            <a:off x="6295474" y="2373718"/>
            <a:ext cx="4884251" cy="363304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000" b="1" dirty="0" err="1">
                <a:solidFill>
                  <a:schemeClr val="tx1"/>
                </a:solidFill>
                <a:latin typeface="Calibri" panose="020F0502020204030204" pitchFamily="34" charset="0"/>
                <a:cs typeface="Calibri" panose="020F0502020204030204" pitchFamily="34" charset="0"/>
              </a:rPr>
              <a:t>Replug</a:t>
            </a:r>
            <a:r>
              <a:rPr lang="cs-CZ" sz="2000" b="1" dirty="0">
                <a:solidFill>
                  <a:schemeClr val="tx1"/>
                </a:solidFill>
                <a:latin typeface="Calibri" panose="020F0502020204030204" pitchFamily="34" charset="0"/>
                <a:cs typeface="Calibri" panose="020F0502020204030204" pitchFamily="34" charset="0"/>
              </a:rPr>
              <a:t> </a:t>
            </a:r>
            <a:r>
              <a:rPr lang="cs-CZ" sz="2000" b="1" dirty="0" err="1">
                <a:solidFill>
                  <a:schemeClr val="tx1"/>
                </a:solidFill>
                <a:latin typeface="Calibri" panose="020F0502020204030204" pitchFamily="34" charset="0"/>
                <a:cs typeface="Calibri" panose="020F0502020204030204" pitchFamily="34" charset="0"/>
              </a:rPr>
              <a:t>Me</a:t>
            </a:r>
            <a:endParaRPr lang="cs-CZ" sz="2000" b="1" dirty="0">
              <a:solidFill>
                <a:schemeClr val="tx1"/>
              </a:solidFill>
              <a:latin typeface="Calibri" panose="020F0502020204030204" pitchFamily="34" charset="0"/>
              <a:cs typeface="Calibri" panose="020F0502020204030204" pitchFamily="34" charset="0"/>
            </a:endParaRPr>
          </a:p>
          <a:p>
            <a:pPr lvl="1"/>
            <a:r>
              <a:rPr lang="cs-CZ" sz="2000" dirty="0">
                <a:solidFill>
                  <a:srgbClr val="0070C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https://www.replug.me/</a:t>
            </a:r>
            <a:endParaRPr lang="cs-CZ" sz="2000" dirty="0">
              <a:solidFill>
                <a:srgbClr val="0070C0"/>
              </a:solidFill>
              <a:latin typeface="Calibri" panose="020F0502020204030204" pitchFamily="34" charset="0"/>
              <a:cs typeface="Calibri" panose="020F0502020204030204" pitchFamily="34" charset="0"/>
            </a:endParaRPr>
          </a:p>
          <a:p>
            <a:r>
              <a:rPr lang="cs-CZ" sz="2000" b="1" dirty="0" err="1">
                <a:solidFill>
                  <a:schemeClr val="tx1"/>
                </a:solidFill>
                <a:latin typeface="Calibri" panose="020F0502020204030204" pitchFamily="34" charset="0"/>
                <a:cs typeface="Calibri" panose="020F0502020204030204" pitchFamily="34" charset="0"/>
              </a:rPr>
              <a:t>Kyberpohádky</a:t>
            </a:r>
            <a:r>
              <a:rPr lang="cs-CZ" sz="2000" b="1" dirty="0">
                <a:solidFill>
                  <a:schemeClr val="tx1"/>
                </a:solidFill>
                <a:latin typeface="Calibri" panose="020F0502020204030204" pitchFamily="34" charset="0"/>
                <a:cs typeface="Calibri" panose="020F0502020204030204" pitchFamily="34" charset="0"/>
              </a:rPr>
              <a:t> </a:t>
            </a:r>
          </a:p>
          <a:p>
            <a:pPr lvl="1"/>
            <a:r>
              <a:rPr lang="cs-CZ" sz="2000" dirty="0">
                <a:solidFill>
                  <a:srgbClr val="0070C0"/>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https://www.kyberpohadky.cz/</a:t>
            </a:r>
            <a:r>
              <a:rPr lang="cs-CZ" sz="2000" dirty="0">
                <a:solidFill>
                  <a:srgbClr val="0070C0"/>
                </a:solidFill>
                <a:latin typeface="Calibri" panose="020F0502020204030204" pitchFamily="34" charset="0"/>
                <a:cs typeface="Calibri" panose="020F0502020204030204" pitchFamily="34" charset="0"/>
              </a:rPr>
              <a:t> </a:t>
            </a:r>
          </a:p>
          <a:p>
            <a:r>
              <a:rPr lang="cs-CZ" sz="2000" b="1" dirty="0" err="1">
                <a:solidFill>
                  <a:schemeClr val="tx1"/>
                </a:solidFill>
                <a:latin typeface="Calibri" panose="020F0502020204030204" pitchFamily="34" charset="0"/>
                <a:cs typeface="Calibri" panose="020F0502020204030204" pitchFamily="34" charset="0"/>
              </a:rPr>
              <a:t>Safer</a:t>
            </a:r>
            <a:r>
              <a:rPr lang="cs-CZ" sz="2000" b="1" dirty="0">
                <a:solidFill>
                  <a:schemeClr val="tx1"/>
                </a:solidFill>
                <a:latin typeface="Calibri" panose="020F0502020204030204" pitchFamily="34" charset="0"/>
                <a:cs typeface="Calibri" panose="020F0502020204030204" pitchFamily="34" charset="0"/>
              </a:rPr>
              <a:t> Internet Centrum</a:t>
            </a:r>
          </a:p>
          <a:p>
            <a:pPr lvl="1"/>
            <a:r>
              <a:rPr lang="cs-CZ" sz="2000" dirty="0">
                <a:solidFill>
                  <a:srgbClr val="0070C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https://www.bezpecnyinternet.cz/cs/</a:t>
            </a:r>
            <a:r>
              <a:rPr lang="cs-CZ" sz="2000" dirty="0">
                <a:solidFill>
                  <a:srgbClr val="0070C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933252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6B33EF48-D1DD-D2C4-91D7-8C019ACB9CD3}"/>
              </a:ext>
            </a:extLst>
          </p:cNvPr>
          <p:cNvSpPr>
            <a:spLocks noGrp="1"/>
          </p:cNvSpPr>
          <p:nvPr>
            <p:ph type="title"/>
          </p:nvPr>
        </p:nvSpPr>
        <p:spPr>
          <a:xfrm>
            <a:off x="581192" y="702156"/>
            <a:ext cx="11029616" cy="1013800"/>
          </a:xfrm>
        </p:spPr>
        <p:txBody>
          <a:bodyPr>
            <a:normAutofit fontScale="90000"/>
          </a:bodyPr>
          <a:lstStyle/>
          <a:p>
            <a:pPr algn="ctr"/>
            <a:r>
              <a:rPr lang="cs-CZ" sz="4500" b="1" dirty="0">
                <a:latin typeface="Calibri" panose="020F0502020204030204" pitchFamily="34" charset="0"/>
                <a:cs typeface="Calibri" panose="020F0502020204030204" pitchFamily="34" charset="0"/>
              </a:rPr>
              <a:t>ELEKTRONICKÉ </a:t>
            </a:r>
            <a:r>
              <a:rPr lang="cs-CZ" sz="4500" b="1" dirty="0" err="1">
                <a:latin typeface="Calibri" panose="020F0502020204030204" pitchFamily="34" charset="0"/>
                <a:cs typeface="Calibri" panose="020F0502020204030204" pitchFamily="34" charset="0"/>
              </a:rPr>
              <a:t>CIGARETy</a:t>
            </a:r>
            <a:r>
              <a:rPr lang="cs-CZ" sz="4500" b="1" dirty="0">
                <a:latin typeface="Calibri" panose="020F0502020204030204" pitchFamily="34" charset="0"/>
                <a:cs typeface="Calibri" panose="020F0502020204030204" pitchFamily="34" charset="0"/>
              </a:rPr>
              <a:t> – CO ŘÍKÁME DĚTEM?</a:t>
            </a:r>
          </a:p>
        </p:txBody>
      </p:sp>
      <p:sp>
        <p:nvSpPr>
          <p:cNvPr id="5" name="Zástupný obsah 2">
            <a:extLst>
              <a:ext uri="{FF2B5EF4-FFF2-40B4-BE49-F238E27FC236}">
                <a16:creationId xmlns:a16="http://schemas.microsoft.com/office/drawing/2014/main" id="{3264A5FD-4D08-2F2F-D478-D15A8F0D12B1}"/>
              </a:ext>
            </a:extLst>
          </p:cNvPr>
          <p:cNvSpPr>
            <a:spLocks noGrp="1"/>
          </p:cNvSpPr>
          <p:nvPr>
            <p:ph idx="1"/>
          </p:nvPr>
        </p:nvSpPr>
        <p:spPr>
          <a:xfrm>
            <a:off x="581191" y="2201258"/>
            <a:ext cx="11029615" cy="2940787"/>
          </a:xfrm>
        </p:spPr>
        <p:txBody>
          <a:bodyPr>
            <a:normAutofit/>
          </a:bodyPr>
          <a:lstStyle/>
          <a:p>
            <a:r>
              <a:rPr lang="cs-CZ" sz="2000" dirty="0">
                <a:solidFill>
                  <a:schemeClr val="tx1"/>
                </a:solidFill>
                <a:latin typeface="Calibri" panose="020F0502020204030204" pitchFamily="34" charset="0"/>
                <a:cs typeface="Calibri" panose="020F0502020204030204" pitchFamily="34" charset="0"/>
              </a:rPr>
              <a:t>Přirovnání ke klasickým cigaretám – jedna jednorázová e-cigareta má v přepočtu 2 – 3 krabičky klasických cigaret</a:t>
            </a:r>
          </a:p>
          <a:p>
            <a:r>
              <a:rPr lang="cs-CZ" sz="2000" dirty="0">
                <a:solidFill>
                  <a:schemeClr val="tx1"/>
                </a:solidFill>
                <a:latin typeface="Calibri" panose="020F0502020204030204" pitchFamily="34" charset="0"/>
                <a:cs typeface="Calibri" panose="020F0502020204030204" pitchFamily="34" charset="0"/>
              </a:rPr>
              <a:t>Pokud ze zařízení vytéká e-</a:t>
            </a:r>
            <a:r>
              <a:rPr lang="cs-CZ" sz="2000" dirty="0" err="1">
                <a:solidFill>
                  <a:schemeClr val="tx1"/>
                </a:solidFill>
                <a:latin typeface="Calibri" panose="020F0502020204030204" pitchFamily="34" charset="0"/>
                <a:cs typeface="Calibri" panose="020F0502020204030204" pitchFamily="34" charset="0"/>
              </a:rPr>
              <a:t>liquid</a:t>
            </a:r>
            <a:r>
              <a:rPr lang="cs-CZ" sz="2000" dirty="0">
                <a:solidFill>
                  <a:schemeClr val="tx1"/>
                </a:solidFill>
                <a:latin typeface="Calibri" panose="020F0502020204030204" pitchFamily="34" charset="0"/>
                <a:cs typeface="Calibri" panose="020F0502020204030204" pitchFamily="34" charset="0"/>
              </a:rPr>
              <a:t>, tak neužívat, je zde riziko alergické reakce či dušnosti</a:t>
            </a:r>
          </a:p>
          <a:p>
            <a:r>
              <a:rPr lang="cs-CZ" sz="2000" dirty="0">
                <a:solidFill>
                  <a:schemeClr val="tx1"/>
                </a:solidFill>
                <a:latin typeface="Calibri" panose="020F0502020204030204" pitchFamily="34" charset="0"/>
                <a:cs typeface="Calibri" panose="020F0502020204030204" pitchFamily="34" charset="0"/>
              </a:rPr>
              <a:t>Nerozebírat, nedobíjet, může dojít k explozi </a:t>
            </a:r>
          </a:p>
        </p:txBody>
      </p:sp>
      <p:pic>
        <p:nvPicPr>
          <p:cNvPr id="6" name="object 7">
            <a:extLst>
              <a:ext uri="{FF2B5EF4-FFF2-40B4-BE49-F238E27FC236}">
                <a16:creationId xmlns:a16="http://schemas.microsoft.com/office/drawing/2014/main" id="{40D71AC6-4A68-8E7E-1C15-ED17FF403A96}"/>
              </a:ext>
            </a:extLst>
          </p:cNvPr>
          <p:cNvPicPr/>
          <p:nvPr/>
        </p:nvPicPr>
        <p:blipFill>
          <a:blip r:embed="rId2" cstate="print"/>
          <a:stretch>
            <a:fillRect/>
          </a:stretch>
        </p:blipFill>
        <p:spPr>
          <a:xfrm>
            <a:off x="9436283" y="4037076"/>
            <a:ext cx="2605388" cy="2820924"/>
          </a:xfrm>
          <a:prstGeom prst="rect">
            <a:avLst/>
          </a:prstGeom>
        </p:spPr>
      </p:pic>
    </p:spTree>
    <p:extLst>
      <p:ext uri="{BB962C8B-B14F-4D97-AF65-F5344CB8AC3E}">
        <p14:creationId xmlns:p14="http://schemas.microsoft.com/office/powerpoint/2010/main" val="157283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5BC971CF-29AE-8F02-5F06-80153402DB63}"/>
              </a:ext>
            </a:extLst>
          </p:cNvPr>
          <p:cNvSpPr>
            <a:spLocks noGrp="1"/>
          </p:cNvSpPr>
          <p:nvPr>
            <p:ph type="title"/>
          </p:nvPr>
        </p:nvSpPr>
        <p:spPr>
          <a:xfrm>
            <a:off x="581193" y="729658"/>
            <a:ext cx="11029616" cy="988332"/>
          </a:xfrm>
        </p:spPr>
        <p:txBody>
          <a:bodyPr>
            <a:normAutofit/>
          </a:bodyPr>
          <a:lstStyle/>
          <a:p>
            <a:pPr algn="ctr"/>
            <a:r>
              <a:rPr lang="cs-CZ" sz="4500" b="1" dirty="0">
                <a:latin typeface="Calibri" panose="020F0502020204030204" pitchFamily="34" charset="0"/>
                <a:cs typeface="Calibri" panose="020F0502020204030204" pitchFamily="34" charset="0"/>
              </a:rPr>
              <a:t>UŽITEČNÉ KONTAKTY</a:t>
            </a:r>
            <a:endParaRPr lang="cs-CZ" sz="4500" dirty="0"/>
          </a:p>
        </p:txBody>
      </p:sp>
      <p:sp>
        <p:nvSpPr>
          <p:cNvPr id="6" name="Zástupný obsah 3">
            <a:extLst>
              <a:ext uri="{FF2B5EF4-FFF2-40B4-BE49-F238E27FC236}">
                <a16:creationId xmlns:a16="http://schemas.microsoft.com/office/drawing/2014/main" id="{84B413DB-B325-6F29-8949-508FCA50DE88}"/>
              </a:ext>
            </a:extLst>
          </p:cNvPr>
          <p:cNvSpPr txBox="1">
            <a:spLocks/>
          </p:cNvSpPr>
          <p:nvPr/>
        </p:nvSpPr>
        <p:spPr>
          <a:xfrm>
            <a:off x="6096000" y="2707961"/>
            <a:ext cx="5514809" cy="2432050"/>
          </a:xfrm>
          <a:prstGeom prst="rect">
            <a:avLst/>
          </a:prstGeom>
        </p:spPr>
        <p:txBody>
          <a:bodyPr vert="horz" lIns="91440" tIns="45720" rIns="91440" bIns="45720" rtlCol="0" anchor="ctr">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400" b="1" dirty="0">
                <a:solidFill>
                  <a:schemeClr val="tx1"/>
                </a:solidFill>
                <a:latin typeface="Calibri" panose="020F0502020204030204" pitchFamily="34" charset="0"/>
                <a:cs typeface="Calibri" panose="020F0502020204030204" pitchFamily="34" charset="0"/>
              </a:rPr>
              <a:t>Centrum primární prevence Drop In, o.p.s. </a:t>
            </a:r>
          </a:p>
          <a:p>
            <a:pPr lvl="1"/>
            <a:r>
              <a:rPr lang="cs-CZ" sz="2400" dirty="0">
                <a:solidFill>
                  <a:schemeClr val="tx1"/>
                </a:solidFill>
                <a:latin typeface="Calibri" panose="020F0502020204030204" pitchFamily="34" charset="0"/>
                <a:cs typeface="Calibri" panose="020F0502020204030204" pitchFamily="34" charset="0"/>
              </a:rPr>
              <a:t>Programy primární a selektivní prevence, přednášky pro pedagogické pracovníky, rodiče apod. </a:t>
            </a:r>
          </a:p>
          <a:p>
            <a:pPr lvl="1"/>
            <a:r>
              <a:rPr lang="cs-CZ" sz="2400" dirty="0">
                <a:solidFill>
                  <a:schemeClr val="tx1"/>
                </a:solidFill>
                <a:latin typeface="Calibri" panose="020F0502020204030204" pitchFamily="34" charset="0"/>
                <a:cs typeface="Calibri" panose="020F0502020204030204" pitchFamily="34" charset="0"/>
              </a:rPr>
              <a:t>Těšíkova 986/4, Praha 12</a:t>
            </a:r>
          </a:p>
          <a:p>
            <a:pPr lvl="1"/>
            <a:r>
              <a:rPr lang="cs-CZ" sz="2400"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cppdropin@gmail.com</a:t>
            </a:r>
            <a:r>
              <a:rPr lang="cs-CZ" sz="2400" dirty="0">
                <a:solidFill>
                  <a:srgbClr val="0070C0"/>
                </a:solidFill>
                <a:latin typeface="Calibri" panose="020F0502020204030204" pitchFamily="34" charset="0"/>
                <a:cs typeface="Calibri" panose="020F0502020204030204" pitchFamily="34" charset="0"/>
              </a:rPr>
              <a:t>, </a:t>
            </a:r>
            <a:r>
              <a:rPr lang="cs-CZ" sz="2400" dirty="0">
                <a:solidFill>
                  <a:schemeClr val="tx1"/>
                </a:solidFill>
                <a:latin typeface="Calibri" panose="020F0502020204030204" pitchFamily="34" charset="0"/>
                <a:cs typeface="Calibri" panose="020F0502020204030204" pitchFamily="34" charset="0"/>
              </a:rPr>
              <a:t>734 158 220</a:t>
            </a:r>
          </a:p>
          <a:p>
            <a:pPr lvl="1"/>
            <a:r>
              <a:rPr lang="cs-CZ" sz="2400" dirty="0">
                <a:solidFill>
                  <a:schemeClr val="tx1"/>
                </a:solidFill>
                <a:latin typeface="Calibri" panose="020F0502020204030204" pitchFamily="34" charset="0"/>
                <a:cs typeface="Calibri" panose="020F0502020204030204" pitchFamily="34" charset="0"/>
              </a:rPr>
              <a:t>Instagram: </a:t>
            </a:r>
            <a:r>
              <a:rPr lang="cs-CZ" sz="2400" b="1" dirty="0">
                <a:solidFill>
                  <a:schemeClr val="tx1"/>
                </a:solidFill>
                <a:latin typeface="Calibri" panose="020F0502020204030204" pitchFamily="34" charset="0"/>
                <a:cs typeface="Calibri" panose="020F0502020204030204" pitchFamily="34" charset="0"/>
              </a:rPr>
              <a:t>@</a:t>
            </a:r>
            <a:r>
              <a:rPr lang="cs-CZ" sz="2400" b="1" dirty="0" err="1">
                <a:solidFill>
                  <a:schemeClr val="tx1"/>
                </a:solidFill>
                <a:latin typeface="Calibri" panose="020F0502020204030204" pitchFamily="34" charset="0"/>
                <a:cs typeface="Calibri" panose="020F0502020204030204" pitchFamily="34" charset="0"/>
              </a:rPr>
              <a:t>cppdropin</a:t>
            </a:r>
            <a:r>
              <a:rPr lang="cs-CZ" sz="2400" b="1" dirty="0">
                <a:solidFill>
                  <a:schemeClr val="tx1"/>
                </a:solidFill>
                <a:latin typeface="Calibri" panose="020F0502020204030204" pitchFamily="34" charset="0"/>
                <a:cs typeface="Calibri" panose="020F0502020204030204" pitchFamily="34" charset="0"/>
              </a:rPr>
              <a:t> </a:t>
            </a:r>
          </a:p>
          <a:p>
            <a:endParaRPr lang="cs-CZ" dirty="0"/>
          </a:p>
          <a:p>
            <a:endParaRPr lang="cs-CZ" dirty="0"/>
          </a:p>
        </p:txBody>
      </p:sp>
      <p:sp>
        <p:nvSpPr>
          <p:cNvPr id="7" name="Zástupný obsah 3">
            <a:extLst>
              <a:ext uri="{FF2B5EF4-FFF2-40B4-BE49-F238E27FC236}">
                <a16:creationId xmlns:a16="http://schemas.microsoft.com/office/drawing/2014/main" id="{E732CBB3-FA03-2B60-AA1F-883300BA87DA}"/>
              </a:ext>
            </a:extLst>
          </p:cNvPr>
          <p:cNvSpPr txBox="1">
            <a:spLocks/>
          </p:cNvSpPr>
          <p:nvPr/>
        </p:nvSpPr>
        <p:spPr>
          <a:xfrm>
            <a:off x="673608" y="4283472"/>
            <a:ext cx="5422392" cy="232706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2000" b="1" dirty="0">
                <a:solidFill>
                  <a:schemeClr val="tx1"/>
                </a:solidFill>
                <a:latin typeface="Calibri" panose="020F0502020204030204" pitchFamily="34" charset="0"/>
                <a:cs typeface="Calibri" panose="020F0502020204030204" pitchFamily="34" charset="0"/>
              </a:rPr>
              <a:t>Linka Bezpečí</a:t>
            </a:r>
          </a:p>
          <a:p>
            <a:pPr lvl="1"/>
            <a:r>
              <a:rPr lang="cs-CZ" sz="2000" dirty="0">
                <a:solidFill>
                  <a:schemeClr val="tx1"/>
                </a:solidFill>
                <a:latin typeface="Calibri" panose="020F0502020204030204" pitchFamily="34" charset="0"/>
                <a:cs typeface="Calibri" panose="020F0502020204030204" pitchFamily="34" charset="0"/>
              </a:rPr>
              <a:t>116 111, </a:t>
            </a:r>
            <a:r>
              <a:rPr lang="cs-CZ" sz="2000"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https://www.linkabezpeci.cz/chat</a:t>
            </a:r>
            <a:r>
              <a:rPr lang="cs-CZ" sz="2000" dirty="0">
                <a:solidFill>
                  <a:srgbClr val="0070C0"/>
                </a:solidFill>
                <a:latin typeface="Calibri" panose="020F0502020204030204" pitchFamily="34" charset="0"/>
                <a:cs typeface="Calibri" panose="020F0502020204030204" pitchFamily="34" charset="0"/>
              </a:rPr>
              <a:t>  </a:t>
            </a:r>
            <a:endParaRPr lang="cs-CZ" sz="2000" b="1" dirty="0">
              <a:solidFill>
                <a:schemeClr val="tx1"/>
              </a:solidFill>
              <a:latin typeface="Calibri" panose="020F0502020204030204" pitchFamily="34" charset="0"/>
              <a:cs typeface="Calibri" panose="020F0502020204030204" pitchFamily="34" charset="0"/>
            </a:endParaRPr>
          </a:p>
          <a:p>
            <a:r>
              <a:rPr lang="cs-CZ" sz="2000" b="1" dirty="0">
                <a:solidFill>
                  <a:schemeClr val="tx1"/>
                </a:solidFill>
                <a:latin typeface="Calibri" panose="020F0502020204030204" pitchFamily="34" charset="0"/>
                <a:cs typeface="Calibri" panose="020F0502020204030204" pitchFamily="34" charset="0"/>
              </a:rPr>
              <a:t>Rodičovská linka</a:t>
            </a:r>
          </a:p>
          <a:p>
            <a:pPr lvl="1"/>
            <a:r>
              <a:rPr lang="cs-CZ" sz="2000" dirty="0">
                <a:solidFill>
                  <a:schemeClr val="tx1"/>
                </a:solidFill>
                <a:latin typeface="Calibri" panose="020F0502020204030204" pitchFamily="34" charset="0"/>
                <a:cs typeface="Calibri" panose="020F0502020204030204" pitchFamily="34" charset="0"/>
              </a:rPr>
              <a:t>606 021 021</a:t>
            </a:r>
          </a:p>
          <a:p>
            <a:endParaRPr lang="cs-CZ" sz="8000" b="1" dirty="0">
              <a:solidFill>
                <a:schemeClr val="tx1"/>
              </a:solidFill>
              <a:latin typeface="Calibri" panose="020F0502020204030204" pitchFamily="34" charset="0"/>
              <a:cs typeface="Calibri" panose="020F0502020204030204" pitchFamily="34" charset="0"/>
            </a:endParaRPr>
          </a:p>
          <a:p>
            <a:pPr marL="324000" lvl="1" indent="0">
              <a:buNone/>
            </a:pPr>
            <a:endParaRPr lang="cs-CZ" sz="8000" dirty="0">
              <a:solidFill>
                <a:schemeClr val="tx1"/>
              </a:solidFill>
              <a:latin typeface="Calibri" panose="020F0502020204030204" pitchFamily="34" charset="0"/>
              <a:cs typeface="Calibri" panose="020F0502020204030204" pitchFamily="34" charset="0"/>
            </a:endParaRPr>
          </a:p>
          <a:p>
            <a:pPr marL="324000" lvl="1" indent="0">
              <a:buNone/>
            </a:pPr>
            <a:endParaRPr lang="cs-CZ" sz="2000" dirty="0">
              <a:solidFill>
                <a:srgbClr val="FF0000"/>
              </a:solidFill>
              <a:latin typeface="Calibri" panose="020F0502020204030204" pitchFamily="34" charset="0"/>
              <a:cs typeface="Calibri" panose="020F0502020204030204" pitchFamily="34" charset="0"/>
            </a:endParaRPr>
          </a:p>
          <a:p>
            <a:endParaRPr lang="cs-CZ" dirty="0"/>
          </a:p>
          <a:p>
            <a:endParaRPr lang="cs-CZ" dirty="0"/>
          </a:p>
        </p:txBody>
      </p:sp>
    </p:spTree>
    <p:extLst>
      <p:ext uri="{BB962C8B-B14F-4D97-AF65-F5344CB8AC3E}">
        <p14:creationId xmlns:p14="http://schemas.microsoft.com/office/powerpoint/2010/main" val="13898423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3D6CA83A-69BE-1914-5A9A-58825D2ECA4C}"/>
              </a:ext>
            </a:extLst>
          </p:cNvPr>
          <p:cNvSpPr>
            <a:spLocks noGrp="1"/>
          </p:cNvSpPr>
          <p:nvPr>
            <p:ph type="title"/>
          </p:nvPr>
        </p:nvSpPr>
        <p:spPr>
          <a:xfrm>
            <a:off x="581193" y="729658"/>
            <a:ext cx="11029616" cy="988332"/>
          </a:xfrm>
        </p:spPr>
        <p:txBody>
          <a:bodyPr>
            <a:normAutofit/>
          </a:bodyPr>
          <a:lstStyle/>
          <a:p>
            <a:pPr algn="ctr"/>
            <a:r>
              <a:rPr lang="cs-CZ" sz="4500" b="1" dirty="0">
                <a:latin typeface="Calibri" panose="020F0502020204030204" pitchFamily="34" charset="0"/>
                <a:cs typeface="Calibri" panose="020F0502020204030204" pitchFamily="34" charset="0"/>
              </a:rPr>
              <a:t>UŽITEČNÉ KONTAKTY</a:t>
            </a:r>
            <a:endParaRPr lang="cs-CZ" sz="4500" dirty="0"/>
          </a:p>
        </p:txBody>
      </p:sp>
      <p:sp>
        <p:nvSpPr>
          <p:cNvPr id="6" name="Zástupný obsah 3">
            <a:extLst>
              <a:ext uri="{FF2B5EF4-FFF2-40B4-BE49-F238E27FC236}">
                <a16:creationId xmlns:a16="http://schemas.microsoft.com/office/drawing/2014/main" id="{FC76B1D3-E756-E5F5-31A3-4099B4B13D84}"/>
              </a:ext>
            </a:extLst>
          </p:cNvPr>
          <p:cNvSpPr txBox="1">
            <a:spLocks/>
          </p:cNvSpPr>
          <p:nvPr/>
        </p:nvSpPr>
        <p:spPr>
          <a:xfrm>
            <a:off x="336884" y="2414183"/>
            <a:ext cx="10299192" cy="363304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4000" lvl="1" indent="0">
              <a:buFont typeface="Wingdings 2" panose="05020102010507070707" pitchFamily="18" charset="2"/>
              <a:buNone/>
            </a:pPr>
            <a:r>
              <a:rPr lang="cs-CZ" sz="2000" b="1" dirty="0">
                <a:solidFill>
                  <a:schemeClr val="tx1"/>
                </a:solidFill>
                <a:latin typeface="Calibri" panose="020F0502020204030204" pitchFamily="34" charset="0"/>
                <a:cs typeface="Calibri" panose="020F0502020204030204" pitchFamily="34" charset="0"/>
              </a:rPr>
              <a:t>APAS – Asociace poskytovatelů </a:t>
            </a:r>
            <a:r>
              <a:rPr lang="cs-CZ" sz="2000" b="1" dirty="0" err="1">
                <a:solidFill>
                  <a:schemeClr val="tx1"/>
                </a:solidFill>
                <a:latin typeface="Calibri" panose="020F0502020204030204" pitchFamily="34" charset="0"/>
                <a:cs typeface="Calibri" panose="020F0502020204030204" pitchFamily="34" charset="0"/>
              </a:rPr>
              <a:t>adiktologických</a:t>
            </a:r>
            <a:r>
              <a:rPr lang="cs-CZ" sz="2000" b="1" dirty="0">
                <a:solidFill>
                  <a:schemeClr val="tx1"/>
                </a:solidFill>
                <a:latin typeface="Calibri" panose="020F0502020204030204" pitchFamily="34" charset="0"/>
                <a:cs typeface="Calibri" panose="020F0502020204030204" pitchFamily="34" charset="0"/>
              </a:rPr>
              <a:t> služeb, </a:t>
            </a:r>
            <a:r>
              <a:rPr lang="cs-CZ" sz="2000" b="1" dirty="0" err="1">
                <a:solidFill>
                  <a:schemeClr val="tx1"/>
                </a:solidFill>
                <a:latin typeface="Calibri" panose="020F0502020204030204" pitchFamily="34" charset="0"/>
                <a:cs typeface="Calibri" panose="020F0502020204030204" pitchFamily="34" charset="0"/>
              </a:rPr>
              <a:t>z.s</a:t>
            </a:r>
            <a:r>
              <a:rPr lang="cs-CZ" sz="2000" b="1" dirty="0">
                <a:solidFill>
                  <a:schemeClr val="tx1"/>
                </a:solidFill>
                <a:latin typeface="Calibri" panose="020F0502020204030204" pitchFamily="34" charset="0"/>
                <a:cs typeface="Calibri" panose="020F0502020204030204" pitchFamily="34" charset="0"/>
              </a:rPr>
              <a:t>.</a:t>
            </a:r>
          </a:p>
          <a:p>
            <a:pPr lvl="1"/>
            <a:r>
              <a:rPr lang="cs-CZ" sz="2000" dirty="0">
                <a:solidFill>
                  <a:schemeClr val="tx1"/>
                </a:solidFill>
                <a:latin typeface="Calibri" panose="020F0502020204030204" pitchFamily="34" charset="0"/>
                <a:cs typeface="Calibri" panose="020F0502020204030204" pitchFamily="34" charset="0"/>
              </a:rPr>
              <a:t>Střešní organizace, která sdružuje </a:t>
            </a:r>
            <a:r>
              <a:rPr lang="cs-CZ" sz="2000" dirty="0" err="1">
                <a:solidFill>
                  <a:schemeClr val="tx1"/>
                </a:solidFill>
                <a:latin typeface="Calibri" panose="020F0502020204030204" pitchFamily="34" charset="0"/>
                <a:cs typeface="Calibri" panose="020F0502020204030204" pitchFamily="34" charset="0"/>
              </a:rPr>
              <a:t>adiktologické</a:t>
            </a:r>
            <a:r>
              <a:rPr lang="cs-CZ" sz="2000" dirty="0">
                <a:solidFill>
                  <a:schemeClr val="tx1"/>
                </a:solidFill>
                <a:latin typeface="Calibri" panose="020F0502020204030204" pitchFamily="34" charset="0"/>
                <a:cs typeface="Calibri" panose="020F0502020204030204" pitchFamily="34" charset="0"/>
              </a:rPr>
              <a:t> služby v ČR </a:t>
            </a:r>
          </a:p>
          <a:p>
            <a:pPr lvl="1"/>
            <a:r>
              <a:rPr lang="cs-CZ" sz="2000" dirty="0">
                <a:solidFill>
                  <a:schemeClr val="tx1"/>
                </a:solidFill>
                <a:latin typeface="Calibri" panose="020F0502020204030204" pitchFamily="34" charset="0"/>
                <a:cs typeface="Calibri" panose="020F0502020204030204" pitchFamily="34" charset="0"/>
              </a:rPr>
              <a:t>Jsme členy Sekce primární prevence </a:t>
            </a:r>
          </a:p>
          <a:p>
            <a:pPr lvl="1"/>
            <a:r>
              <a:rPr lang="cs-CZ" sz="2000" dirty="0">
                <a:solidFill>
                  <a:schemeClr val="tx1"/>
                </a:solidFill>
                <a:latin typeface="Calibri" panose="020F0502020204030204" pitchFamily="34" charset="0"/>
                <a:cs typeface="Calibri" panose="020F0502020204030204" pitchFamily="34" charset="0"/>
              </a:rPr>
              <a:t>Odbornost a kvalita, aktuální informace, síť spolupráce, sdílení zkušeností a dobré praxe, pravidelná setkávání  </a:t>
            </a:r>
          </a:p>
          <a:p>
            <a:pPr lvl="1"/>
            <a:r>
              <a:rPr lang="cs-CZ" sz="2000"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https://www.asociace.org/</a:t>
            </a:r>
            <a:r>
              <a:rPr lang="cs-CZ" sz="2000" dirty="0">
                <a:solidFill>
                  <a:srgbClr val="0070C0"/>
                </a:solidFill>
                <a:latin typeface="Calibri" panose="020F0502020204030204" pitchFamily="34" charset="0"/>
                <a:cs typeface="Calibri" panose="020F0502020204030204" pitchFamily="34" charset="0"/>
              </a:rPr>
              <a:t> </a:t>
            </a:r>
          </a:p>
          <a:p>
            <a:pPr lvl="1"/>
            <a:endParaRPr lang="cs-CZ" dirty="0"/>
          </a:p>
        </p:txBody>
      </p:sp>
      <p:pic>
        <p:nvPicPr>
          <p:cNvPr id="7" name="Obrázek 6">
            <a:extLst>
              <a:ext uri="{FF2B5EF4-FFF2-40B4-BE49-F238E27FC236}">
                <a16:creationId xmlns:a16="http://schemas.microsoft.com/office/drawing/2014/main" id="{6E9AC6F0-D3A2-2D7B-804F-D3B7E58FA473}"/>
              </a:ext>
            </a:extLst>
          </p:cNvPr>
          <p:cNvPicPr>
            <a:picLocks noChangeAspect="1"/>
          </p:cNvPicPr>
          <p:nvPr/>
        </p:nvPicPr>
        <p:blipFill>
          <a:blip r:embed="rId3"/>
          <a:stretch>
            <a:fillRect/>
          </a:stretch>
        </p:blipFill>
        <p:spPr>
          <a:xfrm>
            <a:off x="8161553" y="1982993"/>
            <a:ext cx="3449256" cy="2247713"/>
          </a:xfrm>
          <a:prstGeom prst="rect">
            <a:avLst/>
          </a:prstGeom>
        </p:spPr>
      </p:pic>
    </p:spTree>
    <p:extLst>
      <p:ext uri="{BB962C8B-B14F-4D97-AF65-F5344CB8AC3E}">
        <p14:creationId xmlns:p14="http://schemas.microsoft.com/office/powerpoint/2010/main" val="4145841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15A19F-1C67-7C74-5CCF-ECE88733783B}"/>
              </a:ext>
            </a:extLst>
          </p:cNvPr>
          <p:cNvSpPr>
            <a:spLocks noGrp="1"/>
          </p:cNvSpPr>
          <p:nvPr>
            <p:ph type="title"/>
          </p:nvPr>
        </p:nvSpPr>
        <p:spPr/>
        <p:txBody>
          <a:bodyPr>
            <a:normAutofit/>
          </a:bodyPr>
          <a:lstStyle/>
          <a:p>
            <a:pPr algn="ctr"/>
            <a:r>
              <a:rPr lang="cs-CZ" sz="4500" b="1" dirty="0">
                <a:latin typeface="Calibri" panose="020F0502020204030204" pitchFamily="34" charset="0"/>
                <a:cs typeface="Calibri" panose="020F0502020204030204" pitchFamily="34" charset="0"/>
              </a:rPr>
              <a:t>NIKOTINOVÉ SÁČKY</a:t>
            </a:r>
          </a:p>
        </p:txBody>
      </p:sp>
      <p:sp>
        <p:nvSpPr>
          <p:cNvPr id="3" name="Zástupný obsah 2">
            <a:extLst>
              <a:ext uri="{FF2B5EF4-FFF2-40B4-BE49-F238E27FC236}">
                <a16:creationId xmlns:a16="http://schemas.microsoft.com/office/drawing/2014/main" id="{FB156E57-0A46-3063-9418-FABADA40EB67}"/>
              </a:ext>
            </a:extLst>
          </p:cNvPr>
          <p:cNvSpPr>
            <a:spLocks noGrp="1"/>
          </p:cNvSpPr>
          <p:nvPr>
            <p:ph idx="1"/>
          </p:nvPr>
        </p:nvSpPr>
        <p:spPr/>
        <p:txBody>
          <a:bodyPr>
            <a:normAutofit/>
          </a:bodyPr>
          <a:lstStyle/>
          <a:p>
            <a:r>
              <a:rPr lang="cs-CZ" sz="2000" dirty="0">
                <a:solidFill>
                  <a:schemeClr val="tx1"/>
                </a:solidFill>
                <a:latin typeface="Calibri" panose="020F0502020204030204" pitchFamily="34" charset="0"/>
                <a:cs typeface="Calibri" panose="020F0502020204030204" pitchFamily="34" charset="0"/>
              </a:rPr>
              <a:t>Užívají se ústně – aplikace do ústní dutiny</a:t>
            </a:r>
          </a:p>
          <a:p>
            <a:r>
              <a:rPr lang="cs-CZ" sz="2000" dirty="0">
                <a:solidFill>
                  <a:schemeClr val="tx1"/>
                </a:solidFill>
                <a:latin typeface="Calibri" panose="020F0502020204030204" pitchFamily="34" charset="0"/>
                <a:cs typeface="Calibri" panose="020F0502020204030204" pitchFamily="34" charset="0"/>
              </a:rPr>
              <a:t>Mezi ret a dáseň nebo na stranu tváře</a:t>
            </a:r>
          </a:p>
          <a:p>
            <a:r>
              <a:rPr lang="cs-CZ" sz="2000" dirty="0" err="1">
                <a:solidFill>
                  <a:schemeClr val="tx1"/>
                </a:solidFill>
                <a:latin typeface="Calibri" panose="020F0502020204030204" pitchFamily="34" charset="0"/>
                <a:cs typeface="Calibri" panose="020F0502020204030204" pitchFamily="34" charset="0"/>
              </a:rPr>
              <a:t>Absorbce</a:t>
            </a:r>
            <a:r>
              <a:rPr lang="cs-CZ" sz="2000" dirty="0">
                <a:solidFill>
                  <a:schemeClr val="tx1"/>
                </a:solidFill>
                <a:latin typeface="Calibri" panose="020F0502020204030204" pitchFamily="34" charset="0"/>
                <a:cs typeface="Calibri" panose="020F0502020204030204" pitchFamily="34" charset="0"/>
              </a:rPr>
              <a:t> přes ústní sliznici </a:t>
            </a:r>
          </a:p>
          <a:p>
            <a:r>
              <a:rPr lang="cs-CZ" sz="2000" dirty="0">
                <a:solidFill>
                  <a:schemeClr val="tx1"/>
                </a:solidFill>
                <a:latin typeface="Calibri" panose="020F0502020204030204" pitchFamily="34" charset="0"/>
                <a:cs typeface="Calibri" panose="020F0502020204030204" pitchFamily="34" charset="0"/>
              </a:rPr>
              <a:t>Délka užívání 5 – 15 min. </a:t>
            </a:r>
          </a:p>
          <a:p>
            <a:r>
              <a:rPr lang="cs-CZ" sz="2000" b="1" dirty="0">
                <a:solidFill>
                  <a:schemeClr val="tx1"/>
                </a:solidFill>
                <a:latin typeface="Calibri" panose="020F0502020204030204" pitchFamily="34" charset="0"/>
                <a:cs typeface="Calibri" panose="020F0502020204030204" pitchFamily="34" charset="0"/>
              </a:rPr>
              <a:t>5 – 8 % 13 – 15 letých užívá nikotinové sáčky</a:t>
            </a:r>
          </a:p>
        </p:txBody>
      </p:sp>
      <p:pic>
        <p:nvPicPr>
          <p:cNvPr id="5" name="Obrázek 4">
            <a:extLst>
              <a:ext uri="{FF2B5EF4-FFF2-40B4-BE49-F238E27FC236}">
                <a16:creationId xmlns:a16="http://schemas.microsoft.com/office/drawing/2014/main" id="{B4C643DA-E799-4A61-A26F-DB9EB27BF62A}"/>
              </a:ext>
            </a:extLst>
          </p:cNvPr>
          <p:cNvPicPr>
            <a:picLocks noChangeAspect="1"/>
          </p:cNvPicPr>
          <p:nvPr/>
        </p:nvPicPr>
        <p:blipFill>
          <a:blip r:embed="rId3"/>
          <a:stretch>
            <a:fillRect/>
          </a:stretch>
        </p:blipFill>
        <p:spPr>
          <a:xfrm>
            <a:off x="5769034" y="2507701"/>
            <a:ext cx="6062934" cy="4041956"/>
          </a:xfrm>
          <a:prstGeom prst="rect">
            <a:avLst/>
          </a:prstGeom>
        </p:spPr>
      </p:pic>
      <p:sp>
        <p:nvSpPr>
          <p:cNvPr id="4" name="Zástupný symbol pro zápatí 3">
            <a:extLst>
              <a:ext uri="{FF2B5EF4-FFF2-40B4-BE49-F238E27FC236}">
                <a16:creationId xmlns:a16="http://schemas.microsoft.com/office/drawing/2014/main" id="{0364951F-4E12-0E57-A19E-EF3A4E58E414}"/>
              </a:ext>
            </a:extLst>
          </p:cNvPr>
          <p:cNvSpPr>
            <a:spLocks noGrp="1"/>
          </p:cNvSpPr>
          <p:nvPr>
            <p:ph type="ftr" sz="quarter" idx="11"/>
          </p:nvPr>
        </p:nvSpPr>
        <p:spPr>
          <a:xfrm>
            <a:off x="581191" y="6155844"/>
            <a:ext cx="4855333" cy="393813"/>
          </a:xfrm>
        </p:spPr>
        <p:txBody>
          <a:bodyPr/>
          <a:lstStyle/>
          <a:p>
            <a:r>
              <a:rPr lang="cs-CZ" sz="1400" cap="none" dirty="0">
                <a:solidFill>
                  <a:schemeClr val="tx1"/>
                </a:solidFill>
                <a:latin typeface="Calibri" panose="020F0502020204030204" pitchFamily="34" charset="0"/>
                <a:cs typeface="Calibri" panose="020F0502020204030204" pitchFamily="34" charset="0"/>
              </a:rPr>
              <a:t>1. Zdroj: </a:t>
            </a:r>
            <a:r>
              <a:rPr lang="cs-CZ" sz="1400" cap="none" dirty="0">
                <a:solidFill>
                  <a:schemeClr val="tx1"/>
                </a:solidFill>
                <a:latin typeface="Calibri" panose="020F0502020204030204" pitchFamily="34" charset="0"/>
                <a:cs typeface="Calibri" panose="020F0502020204030204" pitchFamily="34" charset="0"/>
                <a:hlinkClick r:id="rId4"/>
              </a:rPr>
              <a:t>https://www.drogy-info.cz/publikace/vyrocni-zpravy/souhrnna-zprava-o-zavislostech-v-ceske-republice-2023/</a:t>
            </a:r>
            <a:r>
              <a:rPr lang="cs-CZ" sz="1400" cap="none"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72708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ject 3">
            <a:extLst>
              <a:ext uri="{FF2B5EF4-FFF2-40B4-BE49-F238E27FC236}">
                <a16:creationId xmlns:a16="http://schemas.microsoft.com/office/drawing/2014/main" id="{AAA6FDA5-A762-C899-4B07-0529C250C51A}"/>
              </a:ext>
            </a:extLst>
          </p:cNvPr>
          <p:cNvPicPr>
            <a:picLocks noGrp="1"/>
          </p:cNvPicPr>
          <p:nvPr>
            <p:ph idx="1"/>
          </p:nvPr>
        </p:nvPicPr>
        <p:blipFill>
          <a:blip r:embed="rId3" cstate="print"/>
          <a:stretch>
            <a:fillRect/>
          </a:stretch>
        </p:blipFill>
        <p:spPr>
          <a:xfrm>
            <a:off x="446533" y="1351125"/>
            <a:ext cx="7322398" cy="4605045"/>
          </a:xfrm>
          <a:prstGeom prst="rect">
            <a:avLst/>
          </a:prstGeom>
        </p:spPr>
      </p:pic>
      <p:sp>
        <p:nvSpPr>
          <p:cNvPr id="19" name="Rectangle 18">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82BBC528-AC0D-D3E6-1F25-8161D8FF6656}"/>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400" b="1" dirty="0">
                <a:solidFill>
                  <a:srgbClr val="FFFFFF"/>
                </a:solidFill>
                <a:latin typeface="Calibri" panose="020F0502020204030204" pitchFamily="34" charset="0"/>
                <a:cs typeface="Calibri" panose="020F0502020204030204" pitchFamily="34" charset="0"/>
              </a:rPr>
              <a:t>SLOŽENÍ NIKOTINOVÉHO SÁČKU</a:t>
            </a:r>
          </a:p>
        </p:txBody>
      </p:sp>
    </p:spTree>
    <p:extLst>
      <p:ext uri="{BB962C8B-B14F-4D97-AF65-F5344CB8AC3E}">
        <p14:creationId xmlns:p14="http://schemas.microsoft.com/office/powerpoint/2010/main" val="1273493904"/>
      </p:ext>
    </p:extLst>
  </p:cSld>
  <p:clrMapOvr>
    <a:masterClrMapping/>
  </p:clrMapOvr>
</p:sld>
</file>

<file path=ppt/theme/theme1.xml><?xml version="1.0" encoding="utf-8"?>
<a:theme xmlns:a="http://schemas.openxmlformats.org/drawingml/2006/main" name="Dividenda">
  <a:themeElements>
    <a:clrScheme name="Vlastní 8">
      <a:dk1>
        <a:srgbClr val="000000"/>
      </a:dk1>
      <a:lt1>
        <a:srgbClr val="FFFFFF"/>
      </a:lt1>
      <a:dk2>
        <a:srgbClr val="3D3D3D"/>
      </a:dk2>
      <a:lt2>
        <a:srgbClr val="EBEBEB"/>
      </a:lt2>
      <a:accent1>
        <a:srgbClr val="941100"/>
      </a:accent1>
      <a:accent2>
        <a:srgbClr val="941100"/>
      </a:accent2>
      <a:accent3>
        <a:srgbClr val="941100"/>
      </a:accent3>
      <a:accent4>
        <a:srgbClr val="941100"/>
      </a:accent4>
      <a:accent5>
        <a:srgbClr val="66B1CE"/>
      </a:accent5>
      <a:accent6>
        <a:srgbClr val="40619D"/>
      </a:accent6>
      <a:hlink>
        <a:srgbClr val="828282"/>
      </a:hlink>
      <a:folHlink>
        <a:srgbClr val="A5A5A5"/>
      </a:folHlink>
    </a:clrScheme>
    <a:fontScheme name="Dividend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a">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2736</TotalTime>
  <Words>4884</Words>
  <Application>Microsoft Macintosh PowerPoint</Application>
  <PresentationFormat>Širokoúhlá obrazovka</PresentationFormat>
  <Paragraphs>479</Paragraphs>
  <Slides>71</Slides>
  <Notes>16</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71</vt:i4>
      </vt:variant>
    </vt:vector>
  </HeadingPairs>
  <TitlesOfParts>
    <vt:vector size="78" baseType="lpstr">
      <vt:lpstr>Arial</vt:lpstr>
      <vt:lpstr>Calibri</vt:lpstr>
      <vt:lpstr>Gill Sans MT</vt:lpstr>
      <vt:lpstr>system-ui</vt:lpstr>
      <vt:lpstr>wf_segoe-ui_normal</vt:lpstr>
      <vt:lpstr>Wingdings 2</vt:lpstr>
      <vt:lpstr>Dividenda</vt:lpstr>
      <vt:lpstr>Prevence závislostí u současné generace dětí na ZŠ a nové návykové látkY</vt:lpstr>
      <vt:lpstr>TABÁKOVÉ A NIKOTINOVÉ VÝROBKY </vt:lpstr>
      <vt:lpstr>ELEKTRONICKÉ CIGARETy </vt:lpstr>
      <vt:lpstr>Jednorázová e-cigareta </vt:lpstr>
      <vt:lpstr>NOVÝ TREND – TZV. VITAMINOVÉ VAPOVÁNÍ</vt:lpstr>
      <vt:lpstr>Prezentace aplikace PowerPoint</vt:lpstr>
      <vt:lpstr>ELEKTRONICKÉ CIGARETy – CO ŘÍKÁME DĚTEM?</vt:lpstr>
      <vt:lpstr>NIKOTINOVÉ SÁČKY</vt:lpstr>
      <vt:lpstr>SLOŽENÍ NIKOTINOVÉHO SÁČKU</vt:lpstr>
      <vt:lpstr>NIKOTINOVÉ SÁČKY– CO ŘÍKÁME DĚTEM?</vt:lpstr>
      <vt:lpstr>V ČEM JE KOLIK NIKOTINU? </vt:lpstr>
      <vt:lpstr>KRATOM</vt:lpstr>
      <vt:lpstr>ÚČINKY KRATOMU</vt:lpstr>
      <vt:lpstr>RIZIKA UŽÍVÁNÍ</vt:lpstr>
      <vt:lpstr>DLOUHODOBÉ UŽÍVÁNÍ - RIZIKA</vt:lpstr>
      <vt:lpstr>ZKUŠENOSTI UŽIVATELŮ kratomu</vt:lpstr>
      <vt:lpstr>Zkušenosti uživatelů</vt:lpstr>
      <vt:lpstr>Prezentace aplikace PowerPoint</vt:lpstr>
      <vt:lpstr>HHC, THC, CBD a další </vt:lpstr>
      <vt:lpstr>CBD</vt:lpstr>
      <vt:lpstr>ÚČINKY CBD</vt:lpstr>
      <vt:lpstr>THC</vt:lpstr>
      <vt:lpstr>ÚČINKY THC</vt:lpstr>
      <vt:lpstr>HHC </vt:lpstr>
      <vt:lpstr>UŽÍVÁNÍ A DOSTUPNOST HHC</vt:lpstr>
      <vt:lpstr>DALŠÍ KANABINOIDY</vt:lpstr>
      <vt:lpstr>UŽÍVÁNÍ KANABINOIDŮ</vt:lpstr>
      <vt:lpstr>KONOPÍ A Legislativa</vt:lpstr>
      <vt:lpstr>MUSCIMOL</vt:lpstr>
      <vt:lpstr>BONBONY s MUSCIMOLEM</vt:lpstr>
      <vt:lpstr>OXID DUSNÝ (RAJSKÝ PLYN)</vt:lpstr>
      <vt:lpstr>OXID DUSNÝ (RAJSKÝ PLYN)</vt:lpstr>
      <vt:lpstr>UŽÍVÁNÍ OXIDU DUSNÉHO</vt:lpstr>
      <vt:lpstr>NOVELA ZÁKONA O NÁVYKOVÝCH LÁTKÁCH</vt:lpstr>
      <vt:lpstr>CO NOVELA PŘESNĚ PŘINESE?</vt:lpstr>
      <vt:lpstr>KOFEIN A ENERGETICKÉ NÁPOJE</vt:lpstr>
      <vt:lpstr>ENERGETICKÉ NÁPOJE – RIZIKA U DĚTÍ</vt:lpstr>
      <vt:lpstr>ENERGETICKÉ NÁPOJE - UŽÍVÁNÍ</vt:lpstr>
      <vt:lpstr>RIZIKA ENERGETICKÝCH NÁPOJŮ</vt:lpstr>
      <vt:lpstr>COCA – COLA zero</vt:lpstr>
      <vt:lpstr>ŠŇUPACÍ KOFEIN</vt:lpstr>
      <vt:lpstr>JAK MLUVIT S DĚTMI O ENERGETICKÝCH NÁPOJÍCH?</vt:lpstr>
      <vt:lpstr>JAK VYSVĚTLIT RIZIKA ENERGETICKÝCH NÁPOJŮ DĚTEM?</vt:lpstr>
      <vt:lpstr>DIGITÁLNÍ ZÁVISLOST</vt:lpstr>
      <vt:lpstr>NOMOFOBIE</vt:lpstr>
      <vt:lpstr>DIGITÁLNÍ ZÁVISLOST – CO MŮŽE UDĚLAT RODIČ?</vt:lpstr>
      <vt:lpstr>RODIČOVSKÁ KONTROLA</vt:lpstr>
      <vt:lpstr>JAK S DĚTMI MLUVIT O NÁROČNÝCH TÉMATECH:   NÁVYKOVé LÁTKy</vt:lpstr>
      <vt:lpstr>GENERACE ALFA</vt:lpstr>
      <vt:lpstr>JAK S DĚTMI OTEVÍRAT NÁROČNÁ TÉMATA?</vt:lpstr>
      <vt:lpstr>JAK S tématem pracovat v třídnické hodině?</vt:lpstr>
      <vt:lpstr>Videomateriály</vt:lpstr>
      <vt:lpstr>JAK BY MĚL S DÍTĚTEM MLUVIT RODIČ?</vt:lpstr>
      <vt:lpstr>ČEHO SE VYVAROVAT?</vt:lpstr>
      <vt:lpstr>CO NAOPAK ŘÍKAT?</vt:lpstr>
      <vt:lpstr>CO NAOPAK ŘÍKAT?</vt:lpstr>
      <vt:lpstr>JAK POZNÁM, ŽE DÍTĚ NĚCO UŽÍVÁ?</vt:lpstr>
      <vt:lpstr>CO MÁM DĚLAT, POKUD DÍTĚ UŽÍVÁ VE ŠKOLE?</vt:lpstr>
      <vt:lpstr>CO MÁM DĚLAT, POKUD SE MI DÍTĚ SVĚŘÍ S TÍM, ŽE UŽÍVÁ?</vt:lpstr>
      <vt:lpstr>CO MÁM DĚLAT, POKUD SE MI DÍTĚ SVĚŘÍ S TÍM, ŽE UŽÍVÁ?</vt:lpstr>
      <vt:lpstr>SOCIÁLNÍ SÍTĚ A PREZENTACE NÁVYKOVÝCH LÁTEK</vt:lpstr>
      <vt:lpstr>JAK SE S DĚTMI BAVIT O SOCIÁLNÍCH SÍTÍCH</vt:lpstr>
      <vt:lpstr>NEBEZPEČNÉ KOMBINACE  A HARM REDUCTION</vt:lpstr>
      <vt:lpstr>HARM REDUCTION V RÁMCI PREVENCE ČI TŘÍDNICKÝCH HODIN</vt:lpstr>
      <vt:lpstr>NEBEZPEČNÉ KOMBINACE - ALKOHOL</vt:lpstr>
      <vt:lpstr>NEBEZPEČNÉ KOMBINACE – OSTATNÍ LÁTKY</vt:lpstr>
      <vt:lpstr>UŽITEČNÉ KONTAKTY</vt:lpstr>
      <vt:lpstr>UŽITEČNÉ KONTAKTY</vt:lpstr>
      <vt:lpstr>UŽITEČNÉ KONTAKTY</vt:lpstr>
      <vt:lpstr>UŽITEČNÉ KONTAKTY</vt:lpstr>
      <vt:lpstr>UŽITEČNÉ KONTAKTY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Nové návykové látky u dospívajících </dc:title>
  <dc:creator>Justýna Zahradilová</dc:creator>
  <cp:lastModifiedBy>Justýna Zahradilová</cp:lastModifiedBy>
  <cp:revision>448</cp:revision>
  <dcterms:created xsi:type="dcterms:W3CDTF">2023-08-17T12:49:30Z</dcterms:created>
  <dcterms:modified xsi:type="dcterms:W3CDTF">2025-08-20T18:37:11Z</dcterms:modified>
</cp:coreProperties>
</file>