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35" r:id="rId3"/>
    <p:sldId id="334" r:id="rId4"/>
    <p:sldId id="341" r:id="rId5"/>
    <p:sldId id="336" r:id="rId6"/>
    <p:sldId id="342" r:id="rId7"/>
    <p:sldId id="325" r:id="rId8"/>
    <p:sldId id="326" r:id="rId9"/>
    <p:sldId id="311" r:id="rId10"/>
    <p:sldId id="330" r:id="rId11"/>
    <p:sldId id="329" r:id="rId12"/>
    <p:sldId id="338" r:id="rId13"/>
    <p:sldId id="340" r:id="rId14"/>
    <p:sldId id="327" r:id="rId15"/>
    <p:sldId id="306" r:id="rId16"/>
    <p:sldId id="302" r:id="rId17"/>
    <p:sldId id="296" r:id="rId18"/>
    <p:sldId id="292" r:id="rId19"/>
    <p:sldId id="328" r:id="rId20"/>
    <p:sldId id="271" r:id="rId21"/>
    <p:sldId id="272" r:id="rId22"/>
    <p:sldId id="273" r:id="rId23"/>
    <p:sldId id="280" r:id="rId24"/>
    <p:sldId id="277" r:id="rId25"/>
    <p:sldId id="278" r:id="rId26"/>
    <p:sldId id="297" r:id="rId27"/>
    <p:sldId id="298" r:id="rId28"/>
    <p:sldId id="279" r:id="rId29"/>
    <p:sldId id="299" r:id="rId30"/>
    <p:sldId id="317" r:id="rId31"/>
    <p:sldId id="318" r:id="rId32"/>
    <p:sldId id="300" r:id="rId33"/>
    <p:sldId id="332" r:id="rId34"/>
    <p:sldId id="331" r:id="rId35"/>
    <p:sldId id="333" r:id="rId36"/>
    <p:sldId id="319" r:id="rId37"/>
    <p:sldId id="343" r:id="rId38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DEDEDE"/>
    <a:srgbClr val="E4E4E4"/>
    <a:srgbClr val="D1D1D1"/>
    <a:srgbClr val="CFCFCF"/>
    <a:srgbClr val="6CA62C"/>
    <a:srgbClr val="70AC2E"/>
    <a:srgbClr val="376092"/>
    <a:srgbClr val="294A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74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s13\osms$\SPOLECNY\Posp&#237;&#353;ilov&#225;P\Demografie\Narozeni_ORP_okresy_P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882763003795068E-2"/>
          <c:y val="3.2686750201352366E-2"/>
          <c:w val="0.87025228980206593"/>
          <c:h val="0.79511426649140293"/>
        </c:manualLayout>
      </c:layout>
      <c:lineChart>
        <c:grouping val="standard"/>
        <c:varyColors val="0"/>
        <c:ser>
          <c:idx val="0"/>
          <c:order val="0"/>
          <c:tx>
            <c:strRef>
              <c:f>Okresy!$A$5</c:f>
              <c:strCache>
                <c:ptCount val="1"/>
                <c:pt idx="0">
                  <c:v>okres Chrudim</c:v>
                </c:pt>
              </c:strCache>
            </c:strRef>
          </c:tx>
          <c:spPr>
            <a:ln w="28575" cap="rnd">
              <a:solidFill>
                <a:srgbClr val="70AC2E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Okresy!$N$5:$AF$5</c:f>
              <c:numCache>
                <c:formatCode>#,##0</c:formatCode>
                <c:ptCount val="19"/>
                <c:pt idx="0">
                  <c:v>1126</c:v>
                </c:pt>
                <c:pt idx="1">
                  <c:v>1140</c:v>
                </c:pt>
                <c:pt idx="2">
                  <c:v>1077</c:v>
                </c:pt>
                <c:pt idx="3">
                  <c:v>1111</c:v>
                </c:pt>
                <c:pt idx="4">
                  <c:v>1047</c:v>
                </c:pt>
                <c:pt idx="5">
                  <c:v>1071</c:v>
                </c:pt>
                <c:pt idx="6">
                  <c:v>994</c:v>
                </c:pt>
                <c:pt idx="7">
                  <c:v>1088</c:v>
                </c:pt>
                <c:pt idx="8">
                  <c:v>1055</c:v>
                </c:pt>
                <c:pt idx="9">
                  <c:v>1093</c:v>
                </c:pt>
                <c:pt idx="10">
                  <c:v>1083</c:v>
                </c:pt>
                <c:pt idx="11">
                  <c:v>1096</c:v>
                </c:pt>
                <c:pt idx="12">
                  <c:v>1151</c:v>
                </c:pt>
                <c:pt idx="13">
                  <c:v>1128</c:v>
                </c:pt>
                <c:pt idx="14">
                  <c:v>1108</c:v>
                </c:pt>
                <c:pt idx="15">
                  <c:v>1025</c:v>
                </c:pt>
                <c:pt idx="16">
                  <c:v>957</c:v>
                </c:pt>
                <c:pt idx="17">
                  <c:v>821</c:v>
                </c:pt>
                <c:pt idx="18">
                  <c:v>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5E-4220-8FC0-2591C104037E}"/>
            </c:ext>
          </c:extLst>
        </c:ser>
        <c:ser>
          <c:idx val="1"/>
          <c:order val="1"/>
          <c:tx>
            <c:strRef>
              <c:f>Okresy!$A$6</c:f>
              <c:strCache>
                <c:ptCount val="1"/>
                <c:pt idx="0">
                  <c:v>okres Pardubice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Okresy!$N$6:$AF$6</c:f>
              <c:numCache>
                <c:formatCode>#,##0</c:formatCode>
                <c:ptCount val="19"/>
                <c:pt idx="0">
                  <c:v>1836</c:v>
                </c:pt>
                <c:pt idx="1">
                  <c:v>1872</c:v>
                </c:pt>
                <c:pt idx="2">
                  <c:v>1880</c:v>
                </c:pt>
                <c:pt idx="3">
                  <c:v>1856</c:v>
                </c:pt>
                <c:pt idx="4">
                  <c:v>1758</c:v>
                </c:pt>
                <c:pt idx="5">
                  <c:v>1813</c:v>
                </c:pt>
                <c:pt idx="6">
                  <c:v>1701</c:v>
                </c:pt>
                <c:pt idx="7">
                  <c:v>1795</c:v>
                </c:pt>
                <c:pt idx="8">
                  <c:v>1794</c:v>
                </c:pt>
                <c:pt idx="9">
                  <c:v>1854</c:v>
                </c:pt>
                <c:pt idx="10">
                  <c:v>1782</c:v>
                </c:pt>
                <c:pt idx="11">
                  <c:v>1827</c:v>
                </c:pt>
                <c:pt idx="12">
                  <c:v>1932</c:v>
                </c:pt>
                <c:pt idx="13">
                  <c:v>1840</c:v>
                </c:pt>
                <c:pt idx="14">
                  <c:v>1834</c:v>
                </c:pt>
                <c:pt idx="15">
                  <c:v>1650</c:v>
                </c:pt>
                <c:pt idx="16">
                  <c:v>1530</c:v>
                </c:pt>
                <c:pt idx="17">
                  <c:v>1436</c:v>
                </c:pt>
                <c:pt idx="18">
                  <c:v>1273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05E-4220-8FC0-2591C104037E}"/>
            </c:ext>
          </c:extLst>
        </c:ser>
        <c:ser>
          <c:idx val="2"/>
          <c:order val="2"/>
          <c:tx>
            <c:strRef>
              <c:f>Okresy!$A$7</c:f>
              <c:strCache>
                <c:ptCount val="1"/>
                <c:pt idx="0">
                  <c:v>okres Svitavy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Okresy!$N$7:$AF$7</c:f>
              <c:numCache>
                <c:formatCode>#,##0</c:formatCode>
                <c:ptCount val="19"/>
                <c:pt idx="0">
                  <c:v>1193</c:v>
                </c:pt>
                <c:pt idx="1">
                  <c:v>1152</c:v>
                </c:pt>
                <c:pt idx="2">
                  <c:v>1126</c:v>
                </c:pt>
                <c:pt idx="3">
                  <c:v>1158</c:v>
                </c:pt>
                <c:pt idx="4">
                  <c:v>1067</c:v>
                </c:pt>
                <c:pt idx="5">
                  <c:v>1059</c:v>
                </c:pt>
                <c:pt idx="6">
                  <c:v>981</c:v>
                </c:pt>
                <c:pt idx="7">
                  <c:v>1040</c:v>
                </c:pt>
                <c:pt idx="8">
                  <c:v>1033</c:v>
                </c:pt>
                <c:pt idx="9">
                  <c:v>1073</c:v>
                </c:pt>
                <c:pt idx="10">
                  <c:v>1075</c:v>
                </c:pt>
                <c:pt idx="11">
                  <c:v>1088</c:v>
                </c:pt>
                <c:pt idx="12">
                  <c:v>1090</c:v>
                </c:pt>
                <c:pt idx="13">
                  <c:v>1064</c:v>
                </c:pt>
                <c:pt idx="14">
                  <c:v>1077</c:v>
                </c:pt>
                <c:pt idx="15">
                  <c:v>982</c:v>
                </c:pt>
                <c:pt idx="16">
                  <c:v>836</c:v>
                </c:pt>
                <c:pt idx="17">
                  <c:v>875</c:v>
                </c:pt>
                <c:pt idx="18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705E-4220-8FC0-2591C104037E}"/>
            </c:ext>
          </c:extLst>
        </c:ser>
        <c:ser>
          <c:idx val="3"/>
          <c:order val="3"/>
          <c:tx>
            <c:strRef>
              <c:f>Okresy!$A$8</c:f>
              <c:strCache>
                <c:ptCount val="1"/>
                <c:pt idx="0">
                  <c:v>okres Ústí nad Orlicí</c:v>
                </c:pt>
              </c:strCache>
            </c:strRef>
          </c:tx>
          <c:spPr>
            <a:ln w="28575" cap="rnd">
              <a:solidFill>
                <a:srgbClr val="376092"/>
              </a:solidFill>
              <a:round/>
            </a:ln>
            <a:effectLst/>
          </c:spPr>
          <c:marker>
            <c:symbol val="none"/>
          </c:marker>
          <c:cat>
            <c:numRef>
              <c:f>Okresy!$N$4:$AF$4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Okresy!$N$8:$AF$8</c:f>
              <c:numCache>
                <c:formatCode>#,##0</c:formatCode>
                <c:ptCount val="19"/>
                <c:pt idx="0">
                  <c:v>1554</c:v>
                </c:pt>
                <c:pt idx="1">
                  <c:v>1588</c:v>
                </c:pt>
                <c:pt idx="2">
                  <c:v>1561</c:v>
                </c:pt>
                <c:pt idx="3">
                  <c:v>1596</c:v>
                </c:pt>
                <c:pt idx="4">
                  <c:v>1440</c:v>
                </c:pt>
                <c:pt idx="5">
                  <c:v>1442</c:v>
                </c:pt>
                <c:pt idx="6">
                  <c:v>1401</c:v>
                </c:pt>
                <c:pt idx="7">
                  <c:v>1487</c:v>
                </c:pt>
                <c:pt idx="8">
                  <c:v>1420</c:v>
                </c:pt>
                <c:pt idx="9">
                  <c:v>1513</c:v>
                </c:pt>
                <c:pt idx="10">
                  <c:v>1432</c:v>
                </c:pt>
                <c:pt idx="11">
                  <c:v>1515</c:v>
                </c:pt>
                <c:pt idx="12">
                  <c:v>1499</c:v>
                </c:pt>
                <c:pt idx="13">
                  <c:v>1438</c:v>
                </c:pt>
                <c:pt idx="14">
                  <c:v>1402</c:v>
                </c:pt>
                <c:pt idx="15">
                  <c:v>1272</c:v>
                </c:pt>
                <c:pt idx="16">
                  <c:v>1193</c:v>
                </c:pt>
                <c:pt idx="17">
                  <c:v>1069</c:v>
                </c:pt>
                <c:pt idx="18">
                  <c:v>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705E-4220-8FC0-2591C1040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0785264"/>
        <c:axId val="1"/>
      </c:lineChart>
      <c:catAx>
        <c:axId val="12707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270785264"/>
        <c:crosses val="autoZero"/>
        <c:crossBetween val="between"/>
      </c:valAx>
      <c:spPr>
        <a:solidFill>
          <a:schemeClr val="bg1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9.8687247427404909E-2"/>
          <c:y val="0.92540270045862105"/>
          <c:w val="0.79870918912913658"/>
          <c:h val="5.3306585084507696E-2"/>
        </c:manualLayout>
      </c:layout>
      <c:overlay val="0"/>
      <c:spPr>
        <a:solidFill>
          <a:schemeClr val="bg1"/>
        </a:solidFill>
        <a:ln w="25400">
          <a:noFill/>
        </a:ln>
      </c:sp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46651311443217E-2"/>
          <c:y val="3.7669700709657521E-2"/>
          <c:w val="0.88180459585408966"/>
          <c:h val="0.85579767904281934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List1!$H$3:$AF$3</c:f>
            </c:numRef>
          </c:val>
          <c:smooth val="0"/>
          <c:extLst>
            <c:ext xmlns:c16="http://schemas.microsoft.com/office/drawing/2014/chart" uri="{C3380CC4-5D6E-409C-BE32-E72D297353CC}">
              <c16:uniqueId val="{00000000-FD6B-4F97-B119-9718B87AD7F9}"/>
            </c:ext>
          </c:extLst>
        </c:ser>
        <c:ser>
          <c:idx val="2"/>
          <c:order val="1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List1!$H$4:$AF$4</c:f>
            </c:numRef>
          </c:val>
          <c:smooth val="0"/>
          <c:extLst>
            <c:ext xmlns:c16="http://schemas.microsoft.com/office/drawing/2014/chart" uri="{C3380CC4-5D6E-409C-BE32-E72D297353CC}">
              <c16:uniqueId val="{00000001-FD6B-4F97-B119-9718B87AD7F9}"/>
            </c:ext>
          </c:extLst>
        </c:ser>
        <c:ser>
          <c:idx val="3"/>
          <c:order val="2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List1!$H$5:$AF$5</c:f>
            </c:numRef>
          </c:val>
          <c:smooth val="0"/>
          <c:extLst>
            <c:ext xmlns:c16="http://schemas.microsoft.com/office/drawing/2014/chart" uri="{C3380CC4-5D6E-409C-BE32-E72D297353CC}">
              <c16:uniqueId val="{00000002-FD6B-4F97-B119-9718B87AD7F9}"/>
            </c:ext>
          </c:extLst>
        </c:ser>
        <c:ser>
          <c:idx val="4"/>
          <c:order val="3"/>
          <c:marker>
            <c:symbol val="none"/>
          </c:marker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List1!$H$6:$AF$6</c:f>
            </c:numRef>
          </c:val>
          <c:smooth val="0"/>
          <c:extLst>
            <c:ext xmlns:c16="http://schemas.microsoft.com/office/drawing/2014/chart" uri="{C3380CC4-5D6E-409C-BE32-E72D297353CC}">
              <c16:uniqueId val="{00000003-FD6B-4F97-B119-9718B87AD7F9}"/>
            </c:ext>
          </c:extLst>
        </c:ser>
        <c:ser>
          <c:idx val="5"/>
          <c:order val="4"/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"/>
              <c:layout>
                <c:manualLayout>
                  <c:x val="-3.7487016629499437E-2"/>
                  <c:y val="-4.353937399293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6B-4F97-B119-9718B87AD7F9}"/>
                </c:ext>
              </c:extLst>
            </c:dLbl>
            <c:dLbl>
              <c:idx val="3"/>
              <c:layout>
                <c:manualLayout>
                  <c:x val="-5.4788716612345308E-2"/>
                  <c:y val="-2.9933319620144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6B-4F97-B119-9718B87AD7F9}"/>
                </c:ext>
              </c:extLst>
            </c:dLbl>
            <c:dLbl>
              <c:idx val="6"/>
              <c:layout>
                <c:manualLayout>
                  <c:x val="-6.1997758271864427E-2"/>
                  <c:y val="-1.088484349823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D6B-4F97-B119-9718B87AD7F9}"/>
                </c:ext>
              </c:extLst>
            </c:dLbl>
            <c:dLbl>
              <c:idx val="7"/>
              <c:layout>
                <c:manualLayout>
                  <c:x val="-2.8836166638076477E-2"/>
                  <c:y val="-3.537574136926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D6B-4F97-B119-9718B87AD7F9}"/>
                </c:ext>
              </c:extLst>
            </c:dLbl>
            <c:dLbl>
              <c:idx val="8"/>
              <c:layout>
                <c:manualLayout>
                  <c:x val="-3.4603399965691825E-2"/>
                  <c:y val="3.2654530494703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D6B-4F97-B119-9718B87AD7F9}"/>
                </c:ext>
              </c:extLst>
            </c:dLbl>
            <c:dLbl>
              <c:idx val="10"/>
              <c:layout>
                <c:manualLayout>
                  <c:x val="-4.3254249957114771E-2"/>
                  <c:y val="3.2654530494703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D6B-4F97-B119-9718B87AD7F9}"/>
                </c:ext>
              </c:extLst>
            </c:dLbl>
            <c:dLbl>
              <c:idx val="11"/>
              <c:layout>
                <c:manualLayout>
                  <c:x val="-8.6508499914230499E-3"/>
                  <c:y val="-1.9048476121910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D6B-4F97-B119-9718B87AD7F9}"/>
                </c:ext>
              </c:extLst>
            </c:dLbl>
            <c:dLbl>
              <c:idx val="12"/>
              <c:layout>
                <c:manualLayout>
                  <c:x val="-2.8836166638076477E-2"/>
                  <c:y val="2.449089787102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D6B-4F97-B119-9718B87AD7F9}"/>
                </c:ext>
              </c:extLst>
            </c:dLbl>
            <c:dLbl>
              <c:idx val="13"/>
              <c:layout>
                <c:manualLayout>
                  <c:x val="-2.3068933310461181E-2"/>
                  <c:y val="-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D6B-4F97-B119-9718B87AD7F9}"/>
                </c:ext>
              </c:extLst>
            </c:dLbl>
            <c:dLbl>
              <c:idx val="14"/>
              <c:layout>
                <c:manualLayout>
                  <c:x val="-2.1627124978557465E-2"/>
                  <c:y val="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D6B-4F97-B119-9718B87AD7F9}"/>
                </c:ext>
              </c:extLst>
            </c:dLbl>
            <c:dLbl>
              <c:idx val="15"/>
              <c:layout>
                <c:manualLayout>
                  <c:x val="-2.3068933310461181E-2"/>
                  <c:y val="-2.9933319620144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6B-4F97-B119-9718B87AD7F9}"/>
                </c:ext>
              </c:extLst>
            </c:dLbl>
            <c:dLbl>
              <c:idx val="16"/>
              <c:layout>
                <c:manualLayout>
                  <c:x val="-1.7301699982845888E-2"/>
                  <c:y val="2.4490897871027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D6B-4F97-B119-9718B87AD7F9}"/>
                </c:ext>
              </c:extLst>
            </c:dLbl>
            <c:dLbl>
              <c:idx val="18"/>
              <c:layout>
                <c:manualLayout>
                  <c:x val="-3.8928824961403354E-2"/>
                  <c:y val="-2.1769686996468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6B-4F97-B119-9718B87AD7F9}"/>
                </c:ext>
              </c:extLst>
            </c:dLbl>
            <c:dLbl>
              <c:idx val="19"/>
              <c:layout>
                <c:manualLayout>
                  <c:x val="-7.2090416595191192E-3"/>
                  <c:y val="-2.993331962014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D6B-4F97-B119-9718B87AD7F9}"/>
                </c:ext>
              </c:extLst>
            </c:dLbl>
            <c:dLbl>
              <c:idx val="20"/>
              <c:layout>
                <c:manualLayout>
                  <c:x val="1.297627498713431E-2"/>
                  <c:y val="1.3606054372793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D6B-4F97-B119-9718B87AD7F9}"/>
                </c:ext>
              </c:extLst>
            </c:dLbl>
            <c:dLbl>
              <c:idx val="23"/>
              <c:layout>
                <c:manualLayout>
                  <c:x val="-5.7672333276152954E-2"/>
                  <c:y val="1.0884843498234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D6B-4F97-B119-9718B87AD7F9}"/>
                </c:ext>
              </c:extLst>
            </c:dLbl>
            <c:dLbl>
              <c:idx val="24"/>
              <c:layout>
                <c:manualLayout>
                  <c:x val="-7.0648608263287588E-2"/>
                  <c:y val="1.3606054372792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6B-4F97-B119-9718B87AD7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76092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List1!$H$2:$AF$2</c:f>
              <c:numCache>
                <c:formatCode>General</c:formatCode>
                <c:ptCount val="2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  <c:pt idx="24">
                  <c:v>2025</c:v>
                </c:pt>
              </c:numCache>
            </c:numRef>
          </c:cat>
          <c:val>
            <c:numRef>
              <c:f>List1!$H$7:$AF$7</c:f>
              <c:numCache>
                <c:formatCode>#,##0</c:formatCode>
                <c:ptCount val="25"/>
                <c:pt idx="0">
                  <c:v>4466</c:v>
                </c:pt>
                <c:pt idx="1">
                  <c:v>4653</c:v>
                </c:pt>
                <c:pt idx="2">
                  <c:v>4645</c:v>
                </c:pt>
                <c:pt idx="3">
                  <c:v>4821</c:v>
                </c:pt>
                <c:pt idx="4">
                  <c:v>4909</c:v>
                </c:pt>
                <c:pt idx="5">
                  <c:v>5248</c:v>
                </c:pt>
                <c:pt idx="6">
                  <c:v>5709</c:v>
                </c:pt>
                <c:pt idx="7">
                  <c:v>5752</c:v>
                </c:pt>
                <c:pt idx="8">
                  <c:v>5644</c:v>
                </c:pt>
                <c:pt idx="9">
                  <c:v>5721</c:v>
                </c:pt>
                <c:pt idx="10">
                  <c:v>5312</c:v>
                </c:pt>
                <c:pt idx="11">
                  <c:v>5385</c:v>
                </c:pt>
                <c:pt idx="12">
                  <c:v>5077</c:v>
                </c:pt>
                <c:pt idx="13">
                  <c:v>5410</c:v>
                </c:pt>
                <c:pt idx="14">
                  <c:v>5302</c:v>
                </c:pt>
                <c:pt idx="15">
                  <c:v>5533</c:v>
                </c:pt>
                <c:pt idx="16">
                  <c:v>5372</c:v>
                </c:pt>
                <c:pt idx="17">
                  <c:v>5526</c:v>
                </c:pt>
                <c:pt idx="18">
                  <c:v>5672</c:v>
                </c:pt>
                <c:pt idx="19">
                  <c:v>5470</c:v>
                </c:pt>
                <c:pt idx="20">
                  <c:v>5421</c:v>
                </c:pt>
                <c:pt idx="21">
                  <c:v>4929</c:v>
                </c:pt>
                <c:pt idx="22">
                  <c:v>4516</c:v>
                </c:pt>
                <c:pt idx="23">
                  <c:v>4201</c:v>
                </c:pt>
                <c:pt idx="24">
                  <c:v>3809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6B-4F97-B119-9718B87AD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69002112"/>
        <c:axId val="1"/>
      </c:lineChart>
      <c:catAx>
        <c:axId val="126900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3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269002112"/>
        <c:crosses val="autoZero"/>
        <c:crossBetween val="between"/>
        <c:majorUnit val="200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100" b="1" i="0" u="none" strike="noStrike" baseline="0">
          <a:solidFill>
            <a:srgbClr val="000000"/>
          </a:solidFill>
          <a:latin typeface="+mn-lt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0.69323</cdr:x>
      <cdr:y>0.03415</cdr:y>
    </cdr:from>
    <cdr:to>
      <cdr:x>0.81384</cdr:x>
      <cdr:y>0.0917</cdr:y>
    </cdr:to>
    <cdr:sp macro="" textlink="">
      <cdr:nvSpPr>
        <cdr:cNvPr id="2" name="TextovéPole 4">
          <a:extLst xmlns:a="http://schemas.openxmlformats.org/drawingml/2006/main">
            <a:ext uri="{FF2B5EF4-FFF2-40B4-BE49-F238E27FC236}">
              <a16:creationId xmlns:a16="http://schemas.microsoft.com/office/drawing/2014/main" id="{EA5E36F3-BB83-ADF8-9FA9-D02857A9DB28}"/>
            </a:ext>
          </a:extLst>
        </cdr:cNvPr>
        <cdr:cNvSpPr/>
      </cdr:nvSpPr>
      <cdr:spPr>
        <a:xfrm xmlns:a="http://schemas.openxmlformats.org/drawingml/2006/main">
          <a:off x="5789702" y="164781"/>
          <a:ext cx="1007308" cy="277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>
          <a:defPPr>
            <a:defRPr lang="cs-CZ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cs-CZ" sz="1200" b="1" spc="-1" dirty="0">
              <a:solidFill>
                <a:srgbClr val="000000"/>
              </a:solidFill>
              <a:latin typeface="Calibri"/>
              <a:ea typeface="DejaVu Sans"/>
            </a:rPr>
            <a:t>1</a:t>
          </a:r>
          <a:r>
            <a:rPr lang="cs-CZ" sz="1200" b="1" strike="noStrike" spc="-1" dirty="0">
              <a:solidFill>
                <a:srgbClr val="000000"/>
              </a:solidFill>
              <a:latin typeface="Calibri"/>
              <a:ea typeface="DejaVu Sans"/>
            </a:rPr>
            <a:t>. ročník ZŠ</a:t>
          </a:r>
          <a:endParaRPr lang="cs-CZ" sz="1200" b="0" strike="noStrike" spc="-1" dirty="0">
            <a:latin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945" y="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242B-A5D1-468D-94A1-A8179FB90144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2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945" y="937102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9AA9-E098-4F35-8666-B316AFDA23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68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33500" y="1190625"/>
            <a:ext cx="7827963" cy="58721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6124" y="7438841"/>
            <a:ext cx="4128743" cy="70470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2921259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2921259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B5E5D435-35B0-42D6-85D3-06724B0CFF93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3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1900"/>
            <a:ext cx="4438650" cy="3330575"/>
          </a:xfrm>
          <a:prstGeom prst="rect">
            <a:avLst/>
          </a:prstGeom>
          <a:ln w="0">
            <a:noFill/>
          </a:ln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73664" y="4747949"/>
            <a:ext cx="5388084" cy="38836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"/>
          </p:nvPr>
        </p:nvSpPr>
        <p:spPr>
          <a:xfrm>
            <a:off x="3815382" y="9371452"/>
            <a:ext cx="2918310" cy="494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3A7BC6-6455-44CD-BAB2-42FD856E361B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cs-CZ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44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pPr indent="0" algn="r">
              <a:buNone/>
            </a:pPr>
            <a:fld id="{B5E5D435-35B0-42D6-85D3-06724B0CFF93}" type="slidenum">
              <a:rPr lang="cs-CZ" sz="1400" b="0" strike="noStrike" spc="-1" smtClean="0">
                <a:latin typeface="Times New Roman"/>
              </a:rPr>
              <a:t>2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1060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342214-033D-450C-8D80-8C1B62A1DA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4AD63D-C455-46CB-820B-469FC7525FF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87473B-7967-44B7-B122-2B01E89C66D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FB0F8-886A-430D-AE2E-5EB47274DB5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2CB026-E1BC-4C80-9A75-C65DF6FF2F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8820FA-0AFD-453C-9F36-A029E010567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B749C-BABC-4C77-9B1F-E9CAC9A56D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54B41A-992B-40E8-9B29-7A41D98823A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D70D4F-E34B-45D9-90AE-2E4E3DEEA2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455507-5371-4C0A-959A-1B80EA0A90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0F5D81-4ACA-4903-AF4B-7606E60BD6A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2BC2B41-CB28-4DE8-80B1-D30162D85FB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8B159D-8AAC-4E23-B8F6-74967FFA8322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7" Type="http://schemas.openxmlformats.org/officeDocument/2006/relationships/hyperlink" Target="https://data.cermat.cz/menu/data-a-analyticke-vystupy-jednotna-prijimaci-zkouska/agregovana-data-jp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zdelavanivdatech.cz/" TargetMode="External"/><Relationship Id="rId5" Type="http://schemas.openxmlformats.org/officeDocument/2006/relationships/hyperlink" Target="https://msmt.gov.cz/vzdelavani/stredni-vzdelavani/prijimani-na-stredni-skoly-a-konzervatore" TargetMode="External"/><Relationship Id="rId4" Type="http://schemas.openxmlformats.org/officeDocument/2006/relationships/hyperlink" Target="https://prijimacky.cermat.cz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/>
          <p:nvPr/>
        </p:nvPicPr>
        <p:blipFill>
          <a:blip r:embed="rId3"/>
          <a:stretch/>
        </p:blipFill>
        <p:spPr>
          <a:xfrm>
            <a:off x="0" y="-590760"/>
            <a:ext cx="9143280" cy="7007400"/>
          </a:xfrm>
          <a:prstGeom prst="rect">
            <a:avLst/>
          </a:prstGeom>
          <a:ln w="0">
            <a:noFill/>
          </a:ln>
        </p:spPr>
      </p:pic>
      <p:sp>
        <p:nvSpPr>
          <p:cNvPr id="48" name="Obdélník 9"/>
          <p:cNvSpPr/>
          <p:nvPr/>
        </p:nvSpPr>
        <p:spPr>
          <a:xfrm>
            <a:off x="-108360" y="5972040"/>
            <a:ext cx="9360360" cy="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9" name="Obdélník 4"/>
          <p:cNvSpPr/>
          <p:nvPr/>
        </p:nvSpPr>
        <p:spPr>
          <a:xfrm>
            <a:off x="-108360" y="0"/>
            <a:ext cx="9360360" cy="979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0" name="Obdélník 5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51" name="Picture 3" descr="C:\Users\Martin\Desktop\Pk - nove logo\a.jpg"/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52" name="Obdélník 8"/>
          <p:cNvSpPr/>
          <p:nvPr/>
        </p:nvSpPr>
        <p:spPr>
          <a:xfrm>
            <a:off x="-120960" y="-23400"/>
            <a:ext cx="9360360" cy="136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13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Přijímací řízení </a:t>
            </a:r>
            <a:br>
              <a:rPr sz="3000" dirty="0"/>
            </a:b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ve školním roce 2026/2027</a:t>
            </a:r>
            <a:endParaRPr lang="cs-CZ" sz="3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48210-3858-B883-98F5-01085FAA6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25AA19C7-0157-6537-C07D-2E472B1223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186863"/>
              </p:ext>
            </p:extLst>
          </p:nvPr>
        </p:nvGraphicFramePr>
        <p:xfrm>
          <a:off x="400336" y="1082351"/>
          <a:ext cx="8351777" cy="482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0" name="Obdélník 6">
            <a:extLst>
              <a:ext uri="{FF2B5EF4-FFF2-40B4-BE49-F238E27FC236}">
                <a16:creationId xmlns:a16="http://schemas.microsoft.com/office/drawing/2014/main" id="{5EA951F9-C747-88EC-E727-86CEBD7E5094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>
            <a:extLst>
              <a:ext uri="{FF2B5EF4-FFF2-40B4-BE49-F238E27FC236}">
                <a16:creationId xmlns:a16="http://schemas.microsoft.com/office/drawing/2014/main" id="{C444FB9A-C808-51EF-D0C5-890798B2A90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>
            <a:extLst>
              <a:ext uri="{FF2B5EF4-FFF2-40B4-BE49-F238E27FC236}">
                <a16:creationId xmlns:a16="http://schemas.microsoft.com/office/drawing/2014/main" id="{F657D9F3-3C0A-F545-2146-B7F7581F14A0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>
            <a:extLst>
              <a:ext uri="{FF2B5EF4-FFF2-40B4-BE49-F238E27FC236}">
                <a16:creationId xmlns:a16="http://schemas.microsoft.com/office/drawing/2014/main" id="{06F0C85E-5E81-A26B-BA6D-E64577553C80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>
            <a:extLst>
              <a:ext uri="{FF2B5EF4-FFF2-40B4-BE49-F238E27FC236}">
                <a16:creationId xmlns:a16="http://schemas.microsoft.com/office/drawing/2014/main" id="{76852F51-FD85-1A1A-023F-E539253D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jednotlivých okresech Pardubického kraje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>
            <a:extLst>
              <a:ext uri="{FF2B5EF4-FFF2-40B4-BE49-F238E27FC236}">
                <a16:creationId xmlns:a16="http://schemas.microsoft.com/office/drawing/2014/main" id="{532F545C-0E63-FE38-DCF4-52FB9C4F8FE2}"/>
              </a:ext>
            </a:extLst>
          </p:cNvPr>
          <p:cNvCxnSpPr/>
          <p:nvPr/>
        </p:nvCxnSpPr>
        <p:spPr>
          <a:xfrm flipH="1" flipV="1">
            <a:off x="3156782" y="1264049"/>
            <a:ext cx="15064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>
            <a:extLst>
              <a:ext uri="{FF2B5EF4-FFF2-40B4-BE49-F238E27FC236}">
                <a16:creationId xmlns:a16="http://schemas.microsoft.com/office/drawing/2014/main" id="{682D9C8C-D7F4-5C50-DA67-46F363C3E41D}"/>
              </a:ext>
            </a:extLst>
          </p:cNvPr>
          <p:cNvSpPr/>
          <p:nvPr/>
        </p:nvSpPr>
        <p:spPr>
          <a:xfrm>
            <a:off x="3115712" y="1253497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>
            <a:extLst>
              <a:ext uri="{FF2B5EF4-FFF2-40B4-BE49-F238E27FC236}">
                <a16:creationId xmlns:a16="http://schemas.microsoft.com/office/drawing/2014/main" id="{64B4F42B-84D0-88F1-ADCD-CEA960FBCD1C}"/>
              </a:ext>
            </a:extLst>
          </p:cNvPr>
          <p:cNvCxnSpPr/>
          <p:nvPr/>
        </p:nvCxnSpPr>
        <p:spPr>
          <a:xfrm flipV="1">
            <a:off x="6190045" y="1263329"/>
            <a:ext cx="10037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CCD52E37-90FA-B5BC-DECE-EBA9CFCA64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2000"/>
          </a:blip>
          <a:srcRect l="-2939" r="6064"/>
          <a:stretch>
            <a:fillRect/>
          </a:stretch>
        </p:blipFill>
        <p:spPr>
          <a:xfrm rot="2517682" flipH="1">
            <a:off x="6985531" y="1502119"/>
            <a:ext cx="1116000" cy="96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3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0DCB-3D74-79E2-6D53-A6D4AC10B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D398C347-07F4-757E-4DA4-543AB83F1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6890738"/>
              </p:ext>
            </p:extLst>
          </p:nvPr>
        </p:nvGraphicFramePr>
        <p:xfrm>
          <a:off x="251640" y="1202760"/>
          <a:ext cx="8808383" cy="4667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0" name="Obdélník 6">
            <a:extLst>
              <a:ext uri="{FF2B5EF4-FFF2-40B4-BE49-F238E27FC236}">
                <a16:creationId xmlns:a16="http://schemas.microsoft.com/office/drawing/2014/main" id="{90EF11DA-2799-4C3B-1EEC-FC965CCC90D9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>
            <a:extLst>
              <a:ext uri="{FF2B5EF4-FFF2-40B4-BE49-F238E27FC236}">
                <a16:creationId xmlns:a16="http://schemas.microsoft.com/office/drawing/2014/main" id="{3A34D464-D099-5B42-FBA7-8572592DB27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>
            <a:extLst>
              <a:ext uri="{FF2B5EF4-FFF2-40B4-BE49-F238E27FC236}">
                <a16:creationId xmlns:a16="http://schemas.microsoft.com/office/drawing/2014/main" id="{AE5E72C0-67AB-3506-C7F9-13D295B19DA5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>
            <a:extLst>
              <a:ext uri="{FF2B5EF4-FFF2-40B4-BE49-F238E27FC236}">
                <a16:creationId xmlns:a16="http://schemas.microsoft.com/office/drawing/2014/main" id="{1E1C5EAC-5F60-347F-127B-CAF21538BC03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>
            <a:extLst>
              <a:ext uri="{FF2B5EF4-FFF2-40B4-BE49-F238E27FC236}">
                <a16:creationId xmlns:a16="http://schemas.microsoft.com/office/drawing/2014/main" id="{2B856C59-90EA-9DC1-DA59-3EF662D80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Pardubickém kraji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>
            <a:extLst>
              <a:ext uri="{FF2B5EF4-FFF2-40B4-BE49-F238E27FC236}">
                <a16:creationId xmlns:a16="http://schemas.microsoft.com/office/drawing/2014/main" id="{86CF65A3-450A-A1B8-522D-910EEEE08DC2}"/>
              </a:ext>
            </a:extLst>
          </p:cNvPr>
          <p:cNvCxnSpPr>
            <a:cxnSpLocks/>
          </p:cNvCxnSpPr>
          <p:nvPr/>
        </p:nvCxnSpPr>
        <p:spPr>
          <a:xfrm flipH="1" flipV="1">
            <a:off x="4508951" y="1377508"/>
            <a:ext cx="15068" cy="3977492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>
            <a:extLst>
              <a:ext uri="{FF2B5EF4-FFF2-40B4-BE49-F238E27FC236}">
                <a16:creationId xmlns:a16="http://schemas.microsoft.com/office/drawing/2014/main" id="{458DD63C-E4C1-FE0C-DF2A-FD40B0070138}"/>
              </a:ext>
            </a:extLst>
          </p:cNvPr>
          <p:cNvSpPr/>
          <p:nvPr/>
        </p:nvSpPr>
        <p:spPr>
          <a:xfrm>
            <a:off x="4508951" y="1376788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>
            <a:extLst>
              <a:ext uri="{FF2B5EF4-FFF2-40B4-BE49-F238E27FC236}">
                <a16:creationId xmlns:a16="http://schemas.microsoft.com/office/drawing/2014/main" id="{ADBE8951-CC21-2B93-0835-E45021A33C13}"/>
              </a:ext>
            </a:extLst>
          </p:cNvPr>
          <p:cNvCxnSpPr>
            <a:cxnSpLocks/>
          </p:cNvCxnSpPr>
          <p:nvPr/>
        </p:nvCxnSpPr>
        <p:spPr>
          <a:xfrm flipV="1">
            <a:off x="6981575" y="1377508"/>
            <a:ext cx="0" cy="3977492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15" name="TextovéPole 4">
            <a:extLst>
              <a:ext uri="{FF2B5EF4-FFF2-40B4-BE49-F238E27FC236}">
                <a16:creationId xmlns:a16="http://schemas.microsoft.com/office/drawing/2014/main" id="{0222729B-B340-F0FE-AE42-D861F299CAD0}"/>
              </a:ext>
            </a:extLst>
          </p:cNvPr>
          <p:cNvSpPr/>
          <p:nvPr/>
        </p:nvSpPr>
        <p:spPr>
          <a:xfrm>
            <a:off x="6981575" y="1376788"/>
            <a:ext cx="10072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sz="1200" b="1" spc="-1" dirty="0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ročník ZŠ</a:t>
            </a:r>
            <a:endParaRPr lang="cs-CZ" sz="1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211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B222-B692-BE5A-B21E-B8553529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4E0D7D47-1D8C-9DE5-1592-A6A1E1BF46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</a:blip>
          <a:srcRect l="35623" t="9932" r="35456" b="11741"/>
          <a:stretch>
            <a:fillRect/>
          </a:stretch>
        </p:blipFill>
        <p:spPr>
          <a:xfrm>
            <a:off x="251640" y="2180342"/>
            <a:ext cx="864000" cy="2340000"/>
          </a:xfrm>
          <a:prstGeom prst="rect">
            <a:avLst/>
          </a:prstGeom>
          <a:solidFill>
            <a:srgbClr val="D1D1D1"/>
          </a:solidFill>
        </p:spPr>
      </p:pic>
      <p:sp>
        <p:nvSpPr>
          <p:cNvPr id="95" name="Obdélník 6">
            <a:extLst>
              <a:ext uri="{FF2B5EF4-FFF2-40B4-BE49-F238E27FC236}">
                <a16:creationId xmlns:a16="http://schemas.microsoft.com/office/drawing/2014/main" id="{45CC6F37-5847-A557-4BC9-5726C1F68773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1D257643-276E-742E-EC0E-F0771CB4ED5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9E416986-C4EA-F910-2E9D-85E5644F3C6F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5F6FA30F-72B3-AA10-831C-51C364E8FD9B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40642C2C-D04A-7F96-49EF-4FB7F658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Přihlášky v 1. kole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947A7D5-39C3-CAC2-D400-B70528488C41}"/>
              </a:ext>
            </a:extLst>
          </p:cNvPr>
          <p:cNvSpPr txBox="1"/>
          <p:nvPr/>
        </p:nvSpPr>
        <p:spPr>
          <a:xfrm>
            <a:off x="897071" y="1338480"/>
            <a:ext cx="7683794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91 %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podalo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přihlášku v elektronické podobě</a:t>
            </a:r>
          </a:p>
          <a:p>
            <a:pPr marL="285750" lvl="0" indent="-285750" algn="just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Aspoň jednu přihlášku do</a:t>
            </a:r>
            <a:r>
              <a:rPr lang="cs-CZ" dirty="0"/>
              <a:t> 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maturitního oboru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podalo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74,6 %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Chrudim 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78,5 %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Pardubice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70,2 %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Svitavy  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72,0 %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s bydlištěm v okrese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Ústí nad Orlicí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Klesá zájem žáků o strojírenství, informační technologie a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bezpečnostní obory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Rostoucí je zájem o obory stavební, pedagogické a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gastroobory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Stabilní je zájem o obchodní akademie, zdravotnické a o obory automobilních škol </a:t>
            </a:r>
          </a:p>
        </p:txBody>
      </p:sp>
    </p:spTree>
    <p:extLst>
      <p:ext uri="{BB962C8B-B14F-4D97-AF65-F5344CB8AC3E}">
        <p14:creationId xmlns:p14="http://schemas.microsoft.com/office/powerpoint/2010/main" val="423787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62F56-588A-D90F-64B4-120729F7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F9A5CA0C-996B-5237-9E1D-1ADC8A871048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92974319-7A70-6481-ECC4-41DB9F8B27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6E0F4F2B-35E9-3DDE-DAAF-0CCFC19E8CFA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2F923838-1E88-3A25-D75C-8EA42729E279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EF0D9785-3BCA-7D7A-2101-763B51D07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Přihlášky v 1. kole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AD5AAF03-A688-EDDD-DF6D-F56EA1037DCD}"/>
              </a:ext>
            </a:extLst>
          </p:cNvPr>
          <p:cNvSpPr/>
          <p:nvPr/>
        </p:nvSpPr>
        <p:spPr>
          <a:xfrm>
            <a:off x="432169" y="2247215"/>
            <a:ext cx="3774605" cy="29224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numCol="1" anchor="t">
            <a:spAutoFit/>
          </a:bodyPr>
          <a:lstStyle/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Gymnázium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Obchodní akademie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Elektrotechnika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Praktická sestra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Kuchař-číšník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Informatika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Stavebnictví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B79F522-40CC-8FCE-F985-08C5D2EA49E9}"/>
              </a:ext>
            </a:extLst>
          </p:cNvPr>
          <p:cNvSpPr txBox="1"/>
          <p:nvPr/>
        </p:nvSpPr>
        <p:spPr>
          <a:xfrm>
            <a:off x="-108360" y="1487044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Clr>
                <a:schemeClr val="tx1"/>
              </a:buClr>
            </a:pP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Nejvíce přihlášek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podali uchazeči do oborů: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806D351-CD46-CF0B-7A92-03C968C24BC5}"/>
              </a:ext>
            </a:extLst>
          </p:cNvPr>
          <p:cNvSpPr txBox="1"/>
          <p:nvPr/>
        </p:nvSpPr>
        <p:spPr>
          <a:xfrm>
            <a:off x="3927943" y="2285348"/>
            <a:ext cx="4680856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Mechanik opravář motorových vozidel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Cukrář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Ekonomika a podnikání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Elektrikář 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Cestovní ruch</a:t>
            </a:r>
          </a:p>
          <a:p>
            <a:pPr marL="800100" lvl="1" indent="-34290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Kadeřník</a:t>
            </a:r>
          </a:p>
        </p:txBody>
      </p:sp>
    </p:spTree>
    <p:extLst>
      <p:ext uri="{BB962C8B-B14F-4D97-AF65-F5344CB8AC3E}">
        <p14:creationId xmlns:p14="http://schemas.microsoft.com/office/powerpoint/2010/main" val="2951206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D86F8-C636-33D6-C12F-99DF3655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43B09687-FB85-B9AE-F52C-92EF79E8C7E0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99FFD539-BCE6-BCCA-153F-91D581BEBF5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433028AF-2854-DAC7-5DBE-674679C74B72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1845D972-B0BE-169E-DCE2-4FCCE060596E}"/>
              </a:ext>
            </a:extLst>
          </p:cNvPr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70A02422-66AA-18F2-5074-4B2609145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Kritéria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3BC15360-0A8C-F585-A2D8-E7A5A645006D}"/>
              </a:ext>
            </a:extLst>
          </p:cNvPr>
          <p:cNvSpPr/>
          <p:nvPr/>
        </p:nvSpPr>
        <p:spPr>
          <a:xfrm>
            <a:off x="827754" y="1630431"/>
            <a:ext cx="7488131" cy="23376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středních školách se konaly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 přijímací zkoušky 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Minimálně 9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škol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stanovilo vyšší bodovou hranici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potřebnou pro přijetí než doporučenou nebo stanovilo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navíc bodovou hranici pro test z</a:t>
            </a:r>
            <a:r>
              <a:rPr lang="cs-CZ" dirty="0"/>
              <a:t> 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matematiky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Minimálně 8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škol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nepoužilo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alespoň u některých oborů jako kritérium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známky ze ZŠ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B9A321E-9A26-E113-D371-0033947DBB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4000"/>
          </a:blip>
          <a:srcRect b="8701"/>
          <a:stretch>
            <a:fillRect/>
          </a:stretch>
        </p:blipFill>
        <p:spPr>
          <a:xfrm>
            <a:off x="5992776" y="3783862"/>
            <a:ext cx="2541623" cy="18847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54716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2025/2026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786270"/>
              </p:ext>
            </p:extLst>
          </p:nvPr>
        </p:nvGraphicFramePr>
        <p:xfrm>
          <a:off x="201168" y="1249119"/>
          <a:ext cx="8759952" cy="4680043"/>
        </p:xfrm>
        <a:graphic>
          <a:graphicData uri="http://schemas.openxmlformats.org/drawingml/2006/table">
            <a:tbl>
              <a:tblPr/>
              <a:tblGrid>
                <a:gridCol w="3687438">
                  <a:extLst>
                    <a:ext uri="{9D8B030D-6E8A-4147-A177-3AD203B41FA5}">
                      <a16:colId xmlns:a16="http://schemas.microsoft.com/office/drawing/2014/main" val="1955570166"/>
                    </a:ext>
                  </a:extLst>
                </a:gridCol>
                <a:gridCol w="1260910">
                  <a:extLst>
                    <a:ext uri="{9D8B030D-6E8A-4147-A177-3AD203B41FA5}">
                      <a16:colId xmlns:a16="http://schemas.microsoft.com/office/drawing/2014/main" val="2522433251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200093323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086374620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750624986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637488181"/>
                    </a:ext>
                  </a:extLst>
                </a:gridCol>
              </a:tblGrid>
              <a:tr h="63530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Kapacita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přihlášek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přijatých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3568"/>
                  </a:ext>
                </a:extLst>
              </a:tr>
              <a:tr h="24125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2026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81739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praktické školy C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41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0718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výučním listem E + H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2 840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5 588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5 847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1 898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1 923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78782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764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1 898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1 465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475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29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2 969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7 483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8 019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2 397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2 460 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536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1 081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1 154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9940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4letá gymnázia K/4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684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1 917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2 067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641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668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39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8letá gymnázia K/8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501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1 262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1 305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359717"/>
                  </a:ext>
                </a:extLst>
              </a:tr>
              <a:tr h="387137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 L/5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307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614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618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222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233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5652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konzervatoř P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599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Celkem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8 618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19 393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20 597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6 471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6 606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199664"/>
                  </a:ext>
                </a:extLst>
              </a:tr>
            </a:tbl>
          </a:graphicData>
        </a:graphic>
      </p:graphicFrame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D353A03F-5B5A-70EE-6406-1BE69B61BA17}"/>
              </a:ext>
            </a:extLst>
          </p:cNvPr>
          <p:cNvCxnSpPr/>
          <p:nvPr/>
        </p:nvCxnSpPr>
        <p:spPr>
          <a:xfrm flipV="1">
            <a:off x="5971032" y="3042967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66938B3A-10AA-1651-3D74-2E33439334E3}"/>
              </a:ext>
            </a:extLst>
          </p:cNvPr>
          <p:cNvCxnSpPr/>
          <p:nvPr/>
        </p:nvCxnSpPr>
        <p:spPr>
          <a:xfrm flipV="1">
            <a:off x="7842504" y="2323569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19108735-E889-F665-8A06-E4298AD7AA07}"/>
              </a:ext>
            </a:extLst>
          </p:cNvPr>
          <p:cNvCxnSpPr/>
          <p:nvPr/>
        </p:nvCxnSpPr>
        <p:spPr>
          <a:xfrm flipV="1">
            <a:off x="5941560" y="233453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B5BC5F18-2BE3-3CAF-4642-068667ECBA90}"/>
              </a:ext>
            </a:extLst>
          </p:cNvPr>
          <p:cNvCxnSpPr/>
          <p:nvPr/>
        </p:nvCxnSpPr>
        <p:spPr>
          <a:xfrm flipV="1">
            <a:off x="7860154" y="3789185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" name="Přímá spojnice se šipkou 1">
            <a:extLst>
              <a:ext uri="{FF2B5EF4-FFF2-40B4-BE49-F238E27FC236}">
                <a16:creationId xmlns:a16="http://schemas.microsoft.com/office/drawing/2014/main" id="{8F13D0A0-2127-20F8-1CB1-08F535DF1D89}"/>
              </a:ext>
            </a:extLst>
          </p:cNvPr>
          <p:cNvCxnSpPr/>
          <p:nvPr/>
        </p:nvCxnSpPr>
        <p:spPr>
          <a:xfrm flipV="1">
            <a:off x="7842504" y="4510752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F444D1C0-7555-424A-0B7F-344B93C45C07}"/>
              </a:ext>
            </a:extLst>
          </p:cNvPr>
          <p:cNvCxnSpPr/>
          <p:nvPr/>
        </p:nvCxnSpPr>
        <p:spPr>
          <a:xfrm flipV="1">
            <a:off x="7796784" y="525480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2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Průměrný bodový zisk přijatých 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2025/2026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127189"/>
              </p:ext>
            </p:extLst>
          </p:nvPr>
        </p:nvGraphicFramePr>
        <p:xfrm>
          <a:off x="251638" y="1703674"/>
          <a:ext cx="8699858" cy="334958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815726">
                  <a:extLst>
                    <a:ext uri="{9D8B030D-6E8A-4147-A177-3AD203B41FA5}">
                      <a16:colId xmlns:a16="http://schemas.microsoft.com/office/drawing/2014/main" val="889858022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3211697931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2920514065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1058109638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4149747658"/>
                    </a:ext>
                  </a:extLst>
                </a:gridCol>
              </a:tblGrid>
              <a:tr h="40426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ČR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Pk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16421"/>
                  </a:ext>
                </a:extLst>
              </a:tr>
              <a:tr h="51976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39461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4letá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38,9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33,4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39,2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34,1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479066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27,2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33,6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28,0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83336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28,9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30,1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24,0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08088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25,0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26,4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20,8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26982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22,4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12,7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24,5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4059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8letá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31,2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31,4</a:t>
                      </a:r>
                      <a:endParaRPr lang="cs-CZ" sz="1800" b="1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27,6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27,3</a:t>
                      </a:r>
                      <a:endParaRPr lang="cs-CZ" sz="18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525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85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FDE85DC-3767-C3E1-FE96-6CC9FFC2E4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</a:blip>
          <a:srcRect l="22889" t="5987" r="25679" b="6368"/>
          <a:stretch>
            <a:fillRect/>
          </a:stretch>
        </p:blipFill>
        <p:spPr>
          <a:xfrm>
            <a:off x="7700517" y="1491368"/>
            <a:ext cx="1138683" cy="21192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2025/2026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15327" y="1249124"/>
            <a:ext cx="7488131" cy="47229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1. kole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bylo do 4letých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kratších oborů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89,4 %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uchazečů s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bydlištěm v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6 405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 5 726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sz="21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78,4 %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nich bylo přijato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obor v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prioritě</a:t>
            </a:r>
          </a:p>
          <a:p>
            <a:pPr marL="285750" lvl="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práva na přijetí se vzdalo 79 uchazečů</a:t>
            </a:r>
          </a:p>
          <a:p>
            <a:pPr marL="285750" lvl="0" indent="-285750" algn="just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 uchazečů hlásících 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8letých gymnázií uspělo 57,3 % </a:t>
            </a:r>
          </a:p>
          <a:p>
            <a:pPr marL="265113" lvl="0" algn="just">
              <a:spcAft>
                <a:spcPts val="600"/>
              </a:spcAft>
              <a:buClr>
                <a:schemeClr val="tx1"/>
              </a:buClr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 765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přijato 438), práva na přijetí se vzdalo 16</a:t>
            </a:r>
            <a:endParaRPr lang="cs-CZ" sz="21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kolo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vyhlásilo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 SŠ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 Pardubickém kraji na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1 195 volných míst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 toho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682 v maturitních oborech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2. kole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bylo do 4letých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kratších oborů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518 uchazečů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bydlištěm v </a:t>
            </a:r>
            <a:r>
              <a:rPr 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přijato 440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46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uchazečů hlásících se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8letých gymnázií uspělo 25</a:t>
            </a:r>
          </a:p>
        </p:txBody>
      </p:sp>
    </p:spTree>
    <p:extLst>
      <p:ext uri="{BB962C8B-B14F-4D97-AF65-F5344CB8AC3E}">
        <p14:creationId xmlns:p14="http://schemas.microsoft.com/office/powerpoint/2010/main" val="130902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Nové obory ve středním školství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Pardubický kraj</a:t>
            </a:r>
          </a:p>
        </p:txBody>
      </p:sp>
      <p:sp>
        <p:nvSpPr>
          <p:cNvPr id="106" name="Obdélník 1"/>
          <p:cNvSpPr/>
          <p:nvPr/>
        </p:nvSpPr>
        <p:spPr>
          <a:xfrm>
            <a:off x="404676" y="977040"/>
            <a:ext cx="8333928" cy="4946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2026/2027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SOŠ a SOU Třemošnice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– zaměření –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Operátor bezpilotních systémů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opravárenské Králíky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Sociální činnost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změna názvu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a sociální Králíky</a:t>
            </a:r>
            <a:endParaRPr lang="cs-CZ" sz="2100" b="1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Svitavy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nové ŠVP </a:t>
            </a:r>
            <a:r>
              <a:rPr lang="cs-CZ" sz="2100" b="1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Mechanik opravář letadel</a:t>
            </a:r>
            <a:r>
              <a:rPr lang="cs-CZ" sz="2100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 oboru Strojní mechanik,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změna názvu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technická Svitavy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zdravotnická a sociální Chrudim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znovu otevřela obor </a:t>
            </a:r>
            <a:r>
              <a:rPr lang="cs-CZ" sz="21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činnost</a:t>
            </a:r>
            <a:endParaRPr lang="cs-CZ" sz="2100" b="1" spc="-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2025/2026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SPŠ chemická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Aplikované přírodní vědy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Střední zdravotnická škola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Prevence, ochrana a podpora zdraví</a:t>
            </a:r>
          </a:p>
        </p:txBody>
      </p:sp>
    </p:spTree>
    <p:extLst>
      <p:ext uri="{BB962C8B-B14F-4D97-AF65-F5344CB8AC3E}">
        <p14:creationId xmlns:p14="http://schemas.microsoft.com/office/powerpoint/2010/main" val="177800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</a:br>
            <a:r>
              <a:rPr lang="cs-CZ" sz="2200" b="1" spc="-1" dirty="0">
                <a:solidFill>
                  <a:srgbClr val="376092"/>
                </a:solidFill>
                <a:cs typeface="Calibri" panose="020F0502020204030204" pitchFamily="34" charset="0"/>
              </a:rPr>
              <a:t>Konzervatoř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70979" y="1421658"/>
            <a:ext cx="8183967" cy="43920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 řízení do oborů vzdělání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konzervatoře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předsunuto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před ostatní obory vzdělání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ředitel konzervatoře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vyhlásí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1. kolo přijímacího řízení v období od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15.  října do 31. října 2026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 přihlášky od 1. listopadu do 30. listopadu 2026 (</a:t>
            </a:r>
            <a:r>
              <a:rPr lang="cs-CZ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nebo tiskopis)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dva termíny talentové zkoušky v období od 4. ledna do 15. ledna 2027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jeden náhradní termín talentové zkoušky v období od 18. ledna do 29. ledna 2027</a:t>
            </a:r>
          </a:p>
          <a:p>
            <a:pPr marL="800280" lvl="1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rozhodnutí o přijetí či nepřijetí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února 2027</a:t>
            </a:r>
          </a:p>
        </p:txBody>
      </p:sp>
    </p:spTree>
    <p:extLst>
      <p:ext uri="{BB962C8B-B14F-4D97-AF65-F5344CB8AC3E}">
        <p14:creationId xmlns:p14="http://schemas.microsoft.com/office/powerpoint/2010/main" val="693776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12F3-593C-9745-CF73-C382510B8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995EB8A4-154D-170B-38B1-693708341B6B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0DE1EBDE-B8FE-0BCC-D82B-196179A5F7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2D2B7F49-CBC6-52AF-B3E0-1CED43A14D73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793BF55A-7B71-4FC8-F79C-FE2179AC8582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12D613A0-A8D5-52F3-AC94-1DC55271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b="1" spc="-1" dirty="0">
                <a:solidFill>
                  <a:srgbClr val="376092"/>
                </a:solidFill>
                <a:cs typeface="Calibri" panose="020F0502020204030204" pitchFamily="34" charset="0"/>
              </a:rPr>
              <a:t>Konzervatoř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9114A553-E1E8-8BB4-59C2-8452AAF071A0}"/>
              </a:ext>
            </a:extLst>
          </p:cNvPr>
          <p:cNvSpPr/>
          <p:nvPr/>
        </p:nvSpPr>
        <p:spPr>
          <a:xfrm>
            <a:off x="380811" y="1209750"/>
            <a:ext cx="8183967" cy="30301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1. do 22. 2. 2027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mohou i uchazeči, kteří podali přihlášku do konzervatoře, podávat přihlášky do ostatních oborů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vzdělání (do počtu 2 oborů vzdělání s talentovou zkouškou a 3 oborů vzdělání bez talentové zkoušky, konzervatoř již nevyplňuje). </a:t>
            </a:r>
          </a:p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Přihlášku mohou podávat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bez ohledu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to,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zda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konzervatoře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byli či nebyli přijati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Jsou-li přijati do jiného oboru vzdělání,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automaticky se přijetí 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konzervatoře ruší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89051E1-CA89-36DF-93FD-9A1D28EDE9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410565" y="3879414"/>
            <a:ext cx="2360971" cy="2078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700923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01AA9-FC02-CA1D-EBEF-306301CDD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>
            <a:extLst>
              <a:ext uri="{FF2B5EF4-FFF2-40B4-BE49-F238E27FC236}">
                <a16:creationId xmlns:a16="http://schemas.microsoft.com/office/drawing/2014/main" id="{11E089E1-241A-F135-94BB-7A3C3FD7DD36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5C01D6E0-282F-ABB2-4305-46AF4E2A0F9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9886B45E-0F68-5613-2E71-6A87E15CFAA9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6B4F9759-580A-3E6A-11C4-38FE670C2D00}"/>
              </a:ext>
            </a:extLst>
          </p:cNvPr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2E53BD42-DBF8-4054-AF23-9081D368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100" dirty="0">
                <a:solidFill>
                  <a:srgbClr val="C00000"/>
                </a:solidFill>
              </a:rPr>
              <a:t>Změny</a:t>
            </a:r>
            <a:r>
              <a:rPr lang="cs-CZ" sz="2200" b="1" spc="100" dirty="0">
                <a:solidFill>
                  <a:srgbClr val="376092"/>
                </a:solidFill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v přijímacím řízení ve </a:t>
            </a:r>
            <a:r>
              <a:rPr lang="cs-CZ" sz="2200" b="1" spc="-1" dirty="0" err="1">
                <a:solidFill>
                  <a:srgbClr val="C00000"/>
                </a:solidFill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cs typeface="Calibri" panose="020F0502020204030204" pitchFamily="34" charset="0"/>
              </a:rPr>
              <a:t>. roce 2026/2027</a:t>
            </a:r>
            <a:b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b="1" dirty="0">
                <a:solidFill>
                  <a:srgbClr val="376092"/>
                </a:solidFill>
              </a:rPr>
              <a:t>Digitalizace doporučení ŠPZ</a:t>
            </a:r>
            <a:endParaRPr lang="cs-CZ" sz="2200" b="1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0D4DCDCF-CA6B-45A8-E10B-0FF1FE9A5638}"/>
              </a:ext>
            </a:extLst>
          </p:cNvPr>
          <p:cNvSpPr/>
          <p:nvPr/>
        </p:nvSpPr>
        <p:spPr>
          <a:xfrm>
            <a:off x="479836" y="1198629"/>
            <a:ext cx="8183967" cy="39073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endParaRPr lang="cs-CZ" sz="2200" dirty="0"/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ŠPZ zadává doporučení k úpravě podmínek př. řízení do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endParaRPr lang="cs-CZ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podání přihlášky na tiskopisu musí uchazeč přiložit kopii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doporučení ŠPZ s registračním identifikátorem</a:t>
            </a: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podání přihlášky elektronicky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zadá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uchazeč do přihlášky v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registrační identifikátor doporučení ŠPZ</a:t>
            </a:r>
          </a:p>
          <a:p>
            <a:pPr marL="343080" indent="-343080" algn="just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Pokud se po zadání identifikátoru doporučení nezobrazí či se zobrazí chybně, nahraje uchazeč do </a:t>
            </a:r>
            <a:r>
              <a:rPr lang="cs-CZ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fotografii nebo sken listinného doporučení</a:t>
            </a:r>
            <a:endParaRPr lang="cs-CZ" sz="2200" b="1" strike="noStrike" spc="-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81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-108360" y="96480"/>
            <a:ext cx="936036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-1" dirty="0">
                <a:solidFill>
                  <a:srgbClr val="C00000"/>
                </a:solidFill>
              </a:rPr>
              <a:t>Uchazeči, kteří získali </a:t>
            </a:r>
            <a:br>
              <a:rPr lang="cs-CZ" sz="2200" b="1" spc="-1" dirty="0">
                <a:solidFill>
                  <a:srgbClr val="C00000"/>
                </a:solidFill>
              </a:rPr>
            </a:br>
            <a:r>
              <a:rPr lang="cs-CZ" sz="2200" b="1" spc="-1" dirty="0">
                <a:solidFill>
                  <a:srgbClr val="C00000"/>
                </a:solidFill>
              </a:rPr>
              <a:t>předchozí vzdělání ve škole mimo území ČR</a:t>
            </a:r>
          </a:p>
        </p:txBody>
      </p:sp>
      <p:sp>
        <p:nvSpPr>
          <p:cNvPr id="198" name="Obdélník 1"/>
          <p:cNvSpPr/>
          <p:nvPr/>
        </p:nvSpPr>
        <p:spPr>
          <a:xfrm>
            <a:off x="366271" y="1243439"/>
            <a:ext cx="8411097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Přijímací zkoušku z českého jazyka a literatury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při přijímacím řízení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promine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ředitel školy na žádost osobě, která 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se vzdělávala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1 školní rok ze 3 školních roků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bezprostředně předcházejících školnímu roku, 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zahraničí,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nebo se vzdělávala ve škole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2 školní roky ze 3 školních roků bezprostředně předcházejících školnímu roku,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ČR.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U ostatních písemných testů přijímací zkoušky, nebo když se uchazeč rozhodne zkoušku z českého jazyka konat, pak má uchazeč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automatický  nárok na navýšení času o 25 % a možnost použít překladový slovník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Školské poradenské zařízení může přiznat uzpůsobení nad tento rámec.</a:t>
            </a:r>
          </a:p>
        </p:txBody>
      </p:sp>
    </p:spTree>
    <p:extLst>
      <p:ext uri="{BB962C8B-B14F-4D97-AF65-F5344CB8AC3E}">
        <p14:creationId xmlns:p14="http://schemas.microsoft.com/office/powerpoint/2010/main" val="378046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 řízení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000" b="1" spc="-1" dirty="0">
                <a:solidFill>
                  <a:srgbClr val="376092"/>
                </a:solidFill>
                <a:latin typeface="Arial"/>
              </a:rPr>
              <a:t>ve školním roce 2026/2027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64476" y="1214295"/>
            <a:ext cx="8414688" cy="47383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střední školy (kromě konzervatoře) </a:t>
            </a:r>
            <a:r>
              <a:rPr lang="pl-PL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období </a:t>
            </a:r>
            <a:r>
              <a:rPr lang="pl-PL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15. d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31. ledna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zveřejní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kritéria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přijímacího řízení (talentové i netalentové obory)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Termín pro podání přihlášky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1. kolo přijímacího řízení do oborů vzdělání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‒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1. února do 20.</a:t>
            </a:r>
            <a:r>
              <a:rPr lang="cs-CZ" sz="2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února. 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tomto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roce do 22. února 2027.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Počet přihlášek pro 1. kolo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přijímacího řízení nejvýše: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zároveň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 způsoby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přihlášky: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elektronicky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prostřednictvím DIPSY na základě prokázání totožnosti s využitím prostředku pro elektronickou identifikaci 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papírovém tiskopisu</a:t>
            </a:r>
            <a:endParaRPr lang="cs-CZ" sz="2100" b="1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91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  <a:latin typeface="Arial"/>
              </a:rPr>
              <a:t>elektronicky</a:t>
            </a:r>
          </a:p>
        </p:txBody>
      </p:sp>
      <p:sp>
        <p:nvSpPr>
          <p:cNvPr id="8" name="Obdélník 1"/>
          <p:cNvSpPr/>
          <p:nvPr/>
        </p:nvSpPr>
        <p:spPr>
          <a:xfrm>
            <a:off x="251640" y="1157760"/>
            <a:ext cx="8312257" cy="51799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prostřednictvím informačního systému DIPSY (www.dipsy.cz)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 přihlášení zákonného zástupce (plnoletého uchazeče) do systému prostřednictvím e-identity systém zobrazí jeho děti.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 volbě školy systém zobrazí všechny povinné přílohy stanovené ředitelem střední školy.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vyplní jeden formulář přihlášky v systému, přiřadí prioritu vybraným školám a oborům vzdělání a vloží do systému dokumenty pro všechny zvolené obory vzdělání.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obdrží e-mailem potvrzení o podání přihlášky.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SŠ činí všechny úkony v přijímacím řízení vůči zákonnému zástupci prostřednictvím informačního systému. </a:t>
            </a: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886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</a:rPr>
              <a:t>na papírovém tiskopisu</a:t>
            </a: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  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84163" y="1495464"/>
            <a:ext cx="8163072" cy="40488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na tiskopisu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 podá přihlášku na papírovém tiskopisu do všech škol, do jejíchž oborů vzdělání se uchazeč hlásí.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Na všech přihláškách na tiskopisu musí být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pořadí oborů vzdělání shodné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.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se uchazeč hlásí do více oborů vzdělání (zaměření ŠVP) na téže škole, stačí když odevzdá řediteli této školy přihlášku pouze jednu. </a:t>
            </a:r>
          </a:p>
          <a:p>
            <a:pPr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12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2026/2027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165013" y="1157760"/>
            <a:ext cx="8458551" cy="44690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lékařský posudek o zdravotní způsobilosti ke vzdělávání 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má platnost 1 rok od data vydání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nepřikládá se u oborů vzdělání skupin 16 Ekologie a ochrana životního prostřední, 18 Informatické obory, 63 Ekonomika a administrativa, 79 Obecná příprava s výjimkou Gymnázia se sportovní přípravou 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vzdělávání, pokud daná střední škola takové kritérium používá (hodnotí-li škola slovně, převede na žádost uchazeče slovní hodnocení na známky)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doporučení školského poradenského zařízení pro úpravu podmínek přijímacího řízení </a:t>
            </a:r>
          </a:p>
        </p:txBody>
      </p:sp>
    </p:spTree>
    <p:extLst>
      <p:ext uri="{BB962C8B-B14F-4D97-AF65-F5344CB8AC3E}">
        <p14:creationId xmlns:p14="http://schemas.microsoft.com/office/powerpoint/2010/main" val="867224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2026/2027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251640" y="1241687"/>
            <a:ext cx="8458551" cy="4561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žádost o prominutí zkoušky z ČJL (stačí označení v přihlášce) a doklad prokazující splnění podmínek pro prominutí (nejčastěji vysvědčení a jeho neúřední překlad do českého jazyka)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další doklady prokazující plnění kritérií přijímacího řízení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Přílohy přihlášky stačí podat jako prosté kopie, ředitel školy ale může účastníka řízení vyzvat k předložení originálu nebo úředně ověřené kopie.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 na přihlášce závazně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seřadí pořadí škol a oborů vzdělání podle své priority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Uvedené pořadí musí být ve všech podaných přihláškách shodné.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Po uplynutí termínu pro 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nelze pořadí oborů vzdělání měnit</a:t>
            </a:r>
            <a:r>
              <a:rPr lang="cs-CZ" sz="2100" b="1" spc="-1" dirty="0"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181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44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45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6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48" name="Obdélník 1"/>
          <p:cNvSpPr/>
          <p:nvPr/>
        </p:nvSpPr>
        <p:spPr>
          <a:xfrm>
            <a:off x="467460" y="1492225"/>
            <a:ext cx="8208360" cy="3696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 1. kole přijímacího řízení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oborů vzdělání s maturitní zkouškou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(ve všech formách vzdělávání, včetně nástavbového studia, ve středních školách všech zřizovatelů) se koná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jednotná přijímací zkouška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 českého jazyka a literatury a z matematiky.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českého jazyka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minut, 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matematiky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minut.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Výjimkou jsou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pouze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obory vzdělání s talentovou zkouškou ze skupiny 82</a:t>
            </a:r>
            <a:r>
              <a:rPr lang="cs-CZ" sz="2200" b="0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Umění a užité umění a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zkrácené studium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 získání středního vzdělání s maturitní zkouškou.</a:t>
            </a:r>
            <a:endParaRPr lang="cs-CZ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2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4" name="Obdélník 1"/>
          <p:cNvSpPr/>
          <p:nvPr/>
        </p:nvSpPr>
        <p:spPr>
          <a:xfrm>
            <a:off x="467640" y="1417680"/>
            <a:ext cx="8208360" cy="45151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hlásí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alespoň do jednoho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oboru vzdělání s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maturitní zkouškou,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může jednotné přijímací zkoušky konat dvakrát.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Místo konání zkoušky stanoví uchazeči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(a to i pro náhradní termín),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může být i dvakrát v téže škole.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Nikdy to není škola, kam se uchazeč nepřihlásil.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pro vážné důvody k řádnému termínu přijímací zkoušky nedostaví a svoji neúčast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písemně nejpozději do 3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pracovních dnů omluví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řediteli školy, ve které ji měl konat, koná zkoušku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 náhradním termínu.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školy může stanovit i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přijímací zkoušku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spc="-1" dirty="0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A64372B-5DE6-56B7-5253-F45F15EA71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2" b="-2208"/>
          <a:stretch>
            <a:fillRect/>
          </a:stretch>
        </p:blipFill>
        <p:spPr>
          <a:xfrm flipH="1">
            <a:off x="722311" y="3529800"/>
            <a:ext cx="1170667" cy="23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15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6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Termíny konání přijímacích zkoušek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graphicFrame>
        <p:nvGraphicFramePr>
          <p:cNvPr id="161" name="Tabulka 3"/>
          <p:cNvGraphicFramePr/>
          <p:nvPr>
            <p:extLst>
              <p:ext uri="{D42A27DB-BD31-4B8C-83A1-F6EECF244321}">
                <p14:modId xmlns:p14="http://schemas.microsoft.com/office/powerpoint/2010/main" val="2935835495"/>
              </p:ext>
            </p:extLst>
          </p:nvPr>
        </p:nvGraphicFramePr>
        <p:xfrm>
          <a:off x="722311" y="1295517"/>
          <a:ext cx="7698658" cy="2011443"/>
        </p:xfrm>
        <a:graphic>
          <a:graphicData uri="http://schemas.openxmlformats.org/drawingml/2006/table">
            <a:tbl>
              <a:tblPr/>
              <a:tblGrid>
                <a:gridCol w="2360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8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363">
                <a:tc gridSpan="4"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Jednotné přijímací zkoušky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Studium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Náhradní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Čtyřleté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7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Šestileté a osmileté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2027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20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20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2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Talentová a školní přijímací zkouška</a:t>
            </a:r>
            <a:endParaRPr lang="cs-CZ" sz="22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04" name="Obdélník 1"/>
          <p:cNvSpPr/>
          <p:nvPr/>
        </p:nvSpPr>
        <p:spPr>
          <a:xfrm>
            <a:off x="431460" y="1378347"/>
            <a:ext cx="82803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 školy stanoví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dva termíny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konání talentové či školní přijímací zkoušky a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jeden náhradní termín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Talentová (s výjimkou konzervatoře) a školní přijímací zkouška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se koná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od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15. března do 23.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dubna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tak, aby se alespoň 1 termín konal jindy než jednotná zkouška.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případě, že dojde k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překryvu termínů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je možné uchazeči přiznat náhradní termín, pokud se z původního řádně omluví.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Náhradní termín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talentové či školní přijímací zkoušky stanoví ředitel školy od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 dubna do 5. května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tak, aby se konal jindy než jednotná zkouška.</a:t>
            </a:r>
          </a:p>
          <a:p>
            <a:pPr marL="343080" indent="-343080" algn="just"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Talentovou a školní přijímací zkoušku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 uchazeč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konat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každém oboru vzdělání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pouze jednou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Hodnocení uchazečů v 1. kole přijímacího řízení</a:t>
            </a:r>
            <a:endParaRPr lang="cs-CZ" sz="22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3152" y="1255236"/>
            <a:ext cx="8516975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294A8B"/>
                </a:solidFill>
                <a:latin typeface="Calibri"/>
                <a:ea typeface="DejaVu Sans"/>
              </a:rPr>
              <a:t>Uchazeči budou hodnoceni na základě: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výsledků jednotných, školních a talentových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přijímacích  zkoušek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případně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dle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  </a:t>
            </a: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dle dalších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skutečností, které osvědčují vhodné schopnosti, vědomosti a zájmy uchazeče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Hodnocení jednotných testů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 ČJ a z M se na celkovém hodnocení uchazeče v přijímacím řízení bude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podílet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minimálně 60 %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respektive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40 %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 oboru vzdělání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Gymnázium se sportovní přípravou.</a:t>
            </a:r>
            <a:endParaRPr lang="cs-CZ" sz="2100" spc="-1" dirty="0"/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Uchazeči se do hodnocení přijímacího řízení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započte lepší výsledek z</a:t>
            </a:r>
            <a:r>
              <a:rPr lang="cs-CZ" dirty="0"/>
              <a:t> 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každého testu. </a:t>
            </a:r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Ředitel školy stanoví pořadí uchazečů podle výsledků hodnocení přijímacího řízení, </a:t>
            </a:r>
            <a:r>
              <a:rPr lang="cs-CZ" sz="2100" b="1" spc="-1" dirty="0">
                <a:latin typeface="Calibri"/>
              </a:rPr>
              <a:t>v případě rovnosti bodů rozhodují doplňková kritéria</a:t>
            </a:r>
            <a:r>
              <a:rPr lang="cs-CZ" sz="2100" spc="-1" dirty="0">
                <a:latin typeface="Calibri"/>
              </a:rPr>
              <a:t>.</a:t>
            </a:r>
            <a:endParaRPr lang="cs-CZ" sz="210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8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9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0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</a:t>
            </a:r>
            <a:r>
              <a:rPr lang="cs-CZ" sz="2400" b="1" spc="-1">
                <a:solidFill>
                  <a:srgbClr val="C00000"/>
                </a:solidFill>
              </a:rPr>
              <a:t>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92" name="Obdélník 1"/>
          <p:cNvSpPr/>
          <p:nvPr/>
        </p:nvSpPr>
        <p:spPr>
          <a:xfrm>
            <a:off x="341640" y="1355760"/>
            <a:ext cx="8460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Doporučenou podmínkou pro přijetí uchazeče ke vzdělávání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ve středních školách zřizovaných Pardubickým krajem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je, aby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součtu bodů z obou testů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dosáhl následující minimální hranice: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Čtyřleté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 se sportovní přípravou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 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ostatní obory vzdělání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 maturitní zkouškou 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25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Osmileté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30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251640" y="1433361"/>
            <a:ext cx="8508733" cy="43022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Uchazeč bude přijat do oboru vzdělání, který má v jeho přihlášce nejvyšší prioritu a u nějž jej výsledky přijímacího řízení opravňují k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přijetí,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ostatních oborů nebude přijat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zpřístupní výsledky JPZ školám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května,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ředitel školy zadá do 2 pracovních dnů do </a:t>
            </a:r>
            <a:r>
              <a:rPr lang="cs-CZ" sz="2100" spc="-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pořadí uchazečů</a:t>
            </a:r>
          </a:p>
          <a:p>
            <a:pPr marL="355600" lvl="1" indent="-3556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 3 pracovní dny před zadáním pořadí uchazečů do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DiPSy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může vzít uchazeč přihlášku nebo její část zpět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V tomto </a:t>
            </a:r>
            <a:r>
              <a:rPr lang="cs-CZ" sz="2100" spc="-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do 4.</a:t>
            </a:r>
            <a:r>
              <a:rPr lang="cs-CZ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100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5. 2027.</a:t>
            </a:r>
          </a:p>
          <a:p>
            <a:pPr marL="355600" lvl="1" indent="-355600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Výsledky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přijímacího řízení formou seznamu s bodovým hodnocením každého kritéria 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zveřejní všechny střední školy 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nejpozději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15.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května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Seznam se zveřejňuje na veřejně přístupném místě ve škole a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informačním systému pro přijímací zkoušky.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Rozhodnutí o přijetí ani o nepřijetí se </a:t>
            </a:r>
            <a:r>
              <a:rPr lang="cs-CZ" sz="2100" b="1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nevyhotovuje a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neodesílá</a:t>
            </a:r>
            <a:r>
              <a:rPr lang="cs-CZ" sz="2100" strike="noStrike" spc="-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5796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Odvolání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5025" y="1151106"/>
            <a:ext cx="8393230" cy="47177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Odvolání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lze podat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3 pracovních dnů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ode dne zveřejnění výsledků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Odvolání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 nelze podat prostřednictvím </a:t>
            </a:r>
            <a:r>
              <a:rPr lang="cs-CZ" sz="2200" b="1" spc="-1" dirty="0" err="1">
                <a:solidFill>
                  <a:srgbClr val="000000"/>
                </a:solidFill>
                <a:latin typeface="Calibri"/>
                <a:ea typeface="DejaVu Sans"/>
              </a:rPr>
              <a:t>DiPSy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Rozhodnutí o odvolání může být kladné jen v případě porušení legislativy, chybně ohodnocené jednotné, talentové či školní přijímací zkoušky či chybně vyhodnocených kritérií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Nemá smysl se odvolávat proti nepřijetí z důvodu možného uvolnění kapacity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Případnou volnou kapacitu může ředitel naplnit až v dalším kole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byl uchazeč přijat na </a:t>
            </a:r>
            <a:r>
              <a:rPr lang="cs-CZ" sz="2200" spc="-1" dirty="0" err="1">
                <a:solidFill>
                  <a:srgbClr val="000000"/>
                </a:solidFill>
                <a:latin typeface="Calibri"/>
              </a:rPr>
              <a:t>prioritnější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školu, nemá smysl, aby se odvolával proti nepřijetí na méně prioritní školy, protože takovému odvolání nemůže být vyhověno.</a:t>
            </a:r>
          </a:p>
        </p:txBody>
      </p:sp>
    </p:spTree>
    <p:extLst>
      <p:ext uri="{BB962C8B-B14F-4D97-AF65-F5344CB8AC3E}">
        <p14:creationId xmlns:p14="http://schemas.microsoft.com/office/powerpoint/2010/main" val="3619126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Vzdání se práva na přijetí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01716" y="1556237"/>
            <a:ext cx="8139847" cy="35610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Uchazeč se může vzdát práva na přijetí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podáním řediteli školy, kam byl přijat, doručeným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nejpozději v den, kdy byla doručena přihláška do dalšího kola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do oboru, kam se bude hlásit.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Podání musí být učiněno písemně nebo elektronicky se zaručeným elektronickým podpisem,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nemá žádný předepsaný formulář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Vzdáním se práva na přijetí v jednom oboru uchazeči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nevzniká právo na přijetí do jiných oborů v daném kole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Ředitel školy může takto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uvolněné místo obsadit až v dalším kole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 přijímacího řízení.</a:t>
            </a:r>
            <a:endParaRPr lang="cs-CZ" sz="2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 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60179" y="1398610"/>
            <a:ext cx="8222921" cy="422277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Ředitel střední školy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vyhlásí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2. kolo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18. května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Termín pro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je od 19. do 24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. května.</a:t>
            </a:r>
            <a:endParaRPr lang="cs-CZ" sz="2100" b="1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 2. kole přijímacího řízení do maturitního oboru se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vždy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zohlední výsledky jednotné přijímací zkoušky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z 1. kola.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Jednotná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přijímací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zkouška se ve 2. kole nekoná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Pokud je součástí přijímacího řízení talentová zkouška, stanoví ředitel jeden řádný termín </a:t>
            </a:r>
            <a:r>
              <a:rPr lang="pl-PL" sz="2100" dirty="0">
                <a:latin typeface="Calibri" panose="020F0502020204030204" pitchFamily="34" charset="0"/>
                <a:cs typeface="Calibri" panose="020F0502020204030204" pitchFamily="34" charset="0"/>
              </a:rPr>
              <a:t>v období od 8. do 14. června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 Náhradní termín není.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Uchazeč, který v 1. kole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jednotnou zkoušku nekonal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může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 podat přihlášku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do maturitního oboru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ve 2. kole.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Za zkoušku bude hodnocen 0 body.</a:t>
            </a:r>
            <a:endParaRPr lang="cs-CZ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085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29119" y="1747005"/>
            <a:ext cx="8085041" cy="2894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2. kola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1. kole, nebo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1. kole.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2. kole se postupuje obdobně jako v 1. kole (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využije se elektronický systém </a:t>
            </a:r>
            <a:r>
              <a:rPr lang="cs-CZ" sz="2100" b="1" spc="-1" dirty="0" err="1">
                <a:solidFill>
                  <a:srgbClr val="000000"/>
                </a:solidFill>
                <a:latin typeface="Calibri"/>
              </a:rPr>
              <a:t>DiPSy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, počet přihlášek 2+3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).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Výsledky budou známy 23.</a:t>
            </a:r>
            <a:r>
              <a:rPr lang="cs-CZ" sz="2100" b="1" dirty="0">
                <a:solidFill>
                  <a:srgbClr val="C00000"/>
                </a:solidFill>
              </a:rPr>
              <a:t> 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června.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45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92273" y="1354890"/>
            <a:ext cx="8160840" cy="3768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Termíny dalších škol nejsou stanoveny centrálně, určí je ředitel střední školy</a:t>
            </a: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Počet přihlášek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není omezen</a:t>
            </a: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1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dalších kol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předchozích kolech, nebo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předchozích kolech.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Elektronický systém se nepoužije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přihláška se podává na tiskopise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Na tiskopise se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uvede vždy jen jedna škola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 Může být uvedeno i více oborů vzdělání v této škole, které se neuvádí dle priority.</a:t>
            </a:r>
          </a:p>
        </p:txBody>
      </p:sp>
    </p:spTree>
    <p:extLst>
      <p:ext uri="{BB962C8B-B14F-4D97-AF65-F5344CB8AC3E}">
        <p14:creationId xmlns:p14="http://schemas.microsoft.com/office/powerpoint/2010/main" val="4088857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08616" y="1203429"/>
            <a:ext cx="8326047" cy="45844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3. a dalších kolech přijímacího řízení do maturitního oboru ředitel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zohlednit výsledky jednotné přijímací zkoušky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z 1. kola. Zároveň určí náhradní způsob hodnocení, v případě že uchazeč zkoušku nekonal.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školy vyhotoví 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doručí rozhodnutí v písemné formě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Přijatý uchazeč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potvrdí do 3 dnů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od doručení rozhodnutí o přijetí svůj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úmysl vzdělávat se v daném oboru vzdělání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(volná forma, písemně nebo elektronicky se zaručeným elektronickým podpisem). 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Potvrdit svůj úmysl vzdělávat se může uchazeč jen do jednoho oboru. Potvrzení úmyslu vzdělávat se v novém oboru vzdělání je současně zpětvzetím úmyslu vzdělávat se v dříve potvrzeném oboru vzdělání.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Uplynutím lhůty pro potvrzení úmyslu vzdělávat se zaniká právo na přijetí do daného oboru vzdělání. </a:t>
            </a:r>
          </a:p>
        </p:txBody>
      </p:sp>
    </p:spTree>
    <p:extLst>
      <p:ext uri="{BB962C8B-B14F-4D97-AF65-F5344CB8AC3E}">
        <p14:creationId xmlns:p14="http://schemas.microsoft.com/office/powerpoint/2010/main" val="4171313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Kombinace oborů vzdělání kategorie L/0 + H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06" name="Obdélník 1"/>
          <p:cNvSpPr/>
          <p:nvPr/>
        </p:nvSpPr>
        <p:spPr>
          <a:xfrm>
            <a:off x="551699" y="1242402"/>
            <a:ext cx="80406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rámci studia kombinace oborů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vzdělání L/0 + H je možné získat výuční list (po 3. ročníku) i maturitní zkoušku (po 4. ročníku)</a:t>
            </a:r>
            <a:endParaRPr lang="cs-CZ" sz="21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Pro příští školní rok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bude do kombinace oborů L/0 + H přijímat žáky 8 středních škol v Pardubickém kraji,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Atlase uveden kód a název oboru vzdělání H v závorce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oborem L/0 </a:t>
            </a:r>
            <a:endParaRPr lang="cs-CZ" sz="2100" b="0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Při podání přihlášky do kombinace oborů vzdělání L/0 + H je třeba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uvést na přihlášku oba obory</a:t>
            </a:r>
          </a:p>
          <a:p>
            <a:pPr algn="just">
              <a:spcBef>
                <a:spcPts val="18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Školy s nabídkou oborů L/0 + H</a:t>
            </a:r>
            <a:endParaRPr lang="cs-CZ" sz="2100" b="0" strike="noStrike" spc="-1" dirty="0">
              <a:solidFill>
                <a:srgbClr val="376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205EE88-F75F-DFEF-5385-F82FD3369AA1}"/>
              </a:ext>
            </a:extLst>
          </p:cNvPr>
          <p:cNvSpPr txBox="1"/>
          <p:nvPr/>
        </p:nvSpPr>
        <p:spPr>
          <a:xfrm>
            <a:off x="551699" y="4287827"/>
            <a:ext cx="3875921" cy="12618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technické Třemošnice</a:t>
            </a:r>
            <a:endParaRPr lang="cs-CZ" sz="19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Střední škola automobilní Holice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SPŠ stavební Pardubice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Svitavy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C8A8681-FAF0-CAB0-3536-D30880C278DF}"/>
              </a:ext>
            </a:extLst>
          </p:cNvPr>
          <p:cNvSpPr txBox="1"/>
          <p:nvPr/>
        </p:nvSpPr>
        <p:spPr>
          <a:xfrm>
            <a:off x="4571640" y="4223326"/>
            <a:ext cx="357133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Vysoké Mýto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Lanškroun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automobilní Ústí nad Orlicí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gastronomická a technická Žamberk</a:t>
            </a:r>
          </a:p>
        </p:txBody>
      </p:sp>
    </p:spTree>
    <p:extLst>
      <p:ext uri="{BB962C8B-B14F-4D97-AF65-F5344CB8AC3E}">
        <p14:creationId xmlns:p14="http://schemas.microsoft.com/office/powerpoint/2010/main" val="1684774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bdélník 2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20" name="Picture 1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21" name="Obdélník 3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2" name="Obdélník 7"/>
          <p:cNvSpPr/>
          <p:nvPr/>
        </p:nvSpPr>
        <p:spPr>
          <a:xfrm>
            <a:off x="-108360" y="0"/>
            <a:ext cx="9360360" cy="10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88320" y="0"/>
            <a:ext cx="7771680" cy="112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C00000"/>
                </a:solidFill>
                <a:latin typeface="Arial"/>
                <a:ea typeface="Microsoft YaHei"/>
              </a:rPr>
              <a:t>Pokusné ověřování propojení vybraných zdravotnických oborů vzdělání kategorie H, M, N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24" name="Obdélník 10"/>
          <p:cNvSpPr/>
          <p:nvPr/>
        </p:nvSpPr>
        <p:spPr>
          <a:xfrm>
            <a:off x="539999" y="1617078"/>
            <a:ext cx="8179457" cy="34764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Probíhá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zdravotnických školách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Pardubickém kraji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 3. ročníku maturitního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oboru vzdělání 53-41-M/03 Praktická sestra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 možné získat výuční list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 oboru vzdělání 53-41-H/01 Ošetřovatel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Absolventi oboru vzdělání 53-41-M/03 Praktická sestra budou moci být přijímáni do 2. ročníku oboru vzdělání 53-41-N/11 Diplomovaná všeobecná sestra ve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vyšší odborné škole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přihlášku je třeba uvést oba obory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Praktická sestra i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Ošetřovatel</a:t>
            </a:r>
            <a:endParaRPr lang="cs-CZ" sz="2100" b="1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25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Postupný útlum p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rospěchových stipendií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Pardubického kraje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978106"/>
              </p:ext>
            </p:extLst>
          </p:nvPr>
        </p:nvGraphicFramePr>
        <p:xfrm>
          <a:off x="456841" y="3600972"/>
          <a:ext cx="8229599" cy="17582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3182">
                  <a:extLst>
                    <a:ext uri="{9D8B030D-6E8A-4147-A177-3AD203B41FA5}">
                      <a16:colId xmlns:a16="http://schemas.microsoft.com/office/drawing/2014/main" val="1553161621"/>
                    </a:ext>
                  </a:extLst>
                </a:gridCol>
                <a:gridCol w="1871632">
                  <a:extLst>
                    <a:ext uri="{9D8B030D-6E8A-4147-A177-3AD203B41FA5}">
                      <a16:colId xmlns:a16="http://schemas.microsoft.com/office/drawing/2014/main" val="604256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38365458"/>
                    </a:ext>
                  </a:extLst>
                </a:gridCol>
                <a:gridCol w="1726569">
                  <a:extLst>
                    <a:ext uri="{9D8B030D-6E8A-4147-A177-3AD203B41FA5}">
                      <a16:colId xmlns:a16="http://schemas.microsoft.com/office/drawing/2014/main" val="3632105369"/>
                    </a:ext>
                  </a:extLst>
                </a:gridCol>
              </a:tblGrid>
              <a:tr h="674203"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Hodnocení z odborného výcviku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2.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3. a 4.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46577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– výborný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638005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– chvalitebný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0528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5800" y="1196878"/>
            <a:ext cx="7771680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Prospěchové stipendium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pobírají pouze žáci, kteří nastoupili do 1. ročníku nejpozději ve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2025/26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Žáci nově přijatí pro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rok 2026/27 již nepobírají prospěchové stipendium od Pardubického kraje</a:t>
            </a:r>
            <a:endParaRPr kumimoji="0" lang="cs-CZ" altLang="cs-CZ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Poslední žáci budou pobírat prospěchové stipendium ve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roce 2028/29</a:t>
            </a:r>
            <a:endParaRPr kumimoji="0" lang="cs-CZ" altLang="cs-CZ" sz="21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26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Weby k využití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620143" y="1344573"/>
            <a:ext cx="8100000" cy="39856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Informace k přijímacímu řízení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www.prihlaskynastredni.cz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Jednotná přijímací zkouška (cermat.cz)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Přijímání do středního vzdělávání a vzdělávání v konzervatoři, MŠMT ČR (gov.cz)</a:t>
            </a:r>
            <a:endParaRPr lang="cs-CZ" sz="2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Statistická data k přijímacímu řízení </a:t>
            </a: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Vzdělávání v datech (vzdelavanivdatech.cz)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Agregovaná data JPZ | Data a analýzy (cermat.cz)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601"/>
              </a:spcBef>
            </a:pP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18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19FB-C6DC-11A9-847A-3CC1E1662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7E8AC9D-D5C1-A031-1B13-5E8B0DF22D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5000"/>
          </a:blip>
          <a:stretch>
            <a:fillRect/>
          </a:stretch>
        </p:blipFill>
        <p:spPr>
          <a:xfrm>
            <a:off x="6558117" y="3853187"/>
            <a:ext cx="2074606" cy="1912664"/>
          </a:xfrm>
          <a:prstGeom prst="rect">
            <a:avLst/>
          </a:prstGeom>
          <a:solidFill>
            <a:srgbClr val="CFCFCF"/>
          </a:solidFill>
        </p:spPr>
      </p:pic>
      <p:sp>
        <p:nvSpPr>
          <p:cNvPr id="95" name="Obdélník 6">
            <a:extLst>
              <a:ext uri="{FF2B5EF4-FFF2-40B4-BE49-F238E27FC236}">
                <a16:creationId xmlns:a16="http://schemas.microsoft.com/office/drawing/2014/main" id="{E13AD963-B75D-2153-B766-5A5434E33AB2}"/>
              </a:ext>
            </a:extLst>
          </p:cNvPr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>
            <a:extLst>
              <a:ext uri="{FF2B5EF4-FFF2-40B4-BE49-F238E27FC236}">
                <a16:creationId xmlns:a16="http://schemas.microsoft.com/office/drawing/2014/main" id="{F9283AF7-7A87-55E4-3530-8A6EA41D38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>
            <a:extLst>
              <a:ext uri="{FF2B5EF4-FFF2-40B4-BE49-F238E27FC236}">
                <a16:creationId xmlns:a16="http://schemas.microsoft.com/office/drawing/2014/main" id="{A3422E83-2E6D-88C4-23B5-4C40382F9055}"/>
              </a:ext>
            </a:extLst>
          </p:cNvPr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>
            <a:extLst>
              <a:ext uri="{FF2B5EF4-FFF2-40B4-BE49-F238E27FC236}">
                <a16:creationId xmlns:a16="http://schemas.microsoft.com/office/drawing/2014/main" id="{2D0499DC-0743-9FB9-A1E3-A35384725F66}"/>
              </a:ext>
            </a:extLst>
          </p:cNvPr>
          <p:cNvSpPr/>
          <p:nvPr/>
        </p:nvSpPr>
        <p:spPr>
          <a:xfrm>
            <a:off x="-108360" y="-72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>
            <a:extLst>
              <a:ext uri="{FF2B5EF4-FFF2-40B4-BE49-F238E27FC236}">
                <a16:creationId xmlns:a16="http://schemas.microsoft.com/office/drawing/2014/main" id="{97A4A2DD-5B27-0B96-582D-4F577D2E4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Vize od </a:t>
            </a:r>
            <a:r>
              <a:rPr lang="cs-CZ" sz="2400" b="1" strike="noStrike" spc="-1" dirty="0" err="1">
                <a:solidFill>
                  <a:srgbClr val="C00000"/>
                </a:solidFill>
                <a:latin typeface="Arial"/>
              </a:rPr>
              <a:t>šk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. roku 2028/2029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>
            <a:extLst>
              <a:ext uri="{FF2B5EF4-FFF2-40B4-BE49-F238E27FC236}">
                <a16:creationId xmlns:a16="http://schemas.microsoft.com/office/drawing/2014/main" id="{1BCAE8C6-6EE8-C318-8BB8-631FB4FA03AA}"/>
              </a:ext>
            </a:extLst>
          </p:cNvPr>
          <p:cNvSpPr/>
          <p:nvPr/>
        </p:nvSpPr>
        <p:spPr>
          <a:xfrm>
            <a:off x="978554" y="1332087"/>
            <a:ext cx="6616866" cy="26992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Až 5 přihlášek do netalentových oborů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Podání přihlášek v prosinci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JPZ konají všichni žáci posledních ročníků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Termín JPZ v březnu 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JPZ proběhnou ve středních školách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 vyhodnocení JPZ 14 dní na změnu přihlášky</a:t>
            </a:r>
          </a:p>
        </p:txBody>
      </p:sp>
    </p:spTree>
    <p:extLst>
      <p:ext uri="{BB962C8B-B14F-4D97-AF65-F5344CB8AC3E}">
        <p14:creationId xmlns:p14="http://schemas.microsoft.com/office/powerpoint/2010/main" val="365671022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6056</TotalTime>
  <Words>3220</Words>
  <Application>Microsoft Office PowerPoint</Application>
  <PresentationFormat>Předvádění na obrazovce (4:3)</PresentationFormat>
  <Paragraphs>360</Paragraphs>
  <Slides>37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4" baseType="lpstr">
      <vt:lpstr>Arial</vt:lpstr>
      <vt:lpstr>Calibri</vt:lpstr>
      <vt:lpstr>Segoe UI</vt:lpstr>
      <vt:lpstr>Symbol</vt:lpstr>
      <vt:lpstr>Times New Roman</vt:lpstr>
      <vt:lpstr>Wingdings</vt:lpstr>
      <vt:lpstr>Motiv systému Office</vt:lpstr>
      <vt:lpstr>Přijímací řízení  ve školním roce 2026/2027</vt:lpstr>
      <vt:lpstr>Narození v jednotlivých okresech Pardubického kraje</vt:lpstr>
      <vt:lpstr>Narození v Pardubickém kraji</vt:lpstr>
      <vt:lpstr>Přihlášky v 1. kole přijímacího řízení 2025/2026</vt:lpstr>
      <vt:lpstr>Přihlášky v 1. kole přijímacího řízení 2025/2026</vt:lpstr>
      <vt:lpstr>Kritéria přijímacího řízení 2025/2026</vt:lpstr>
      <vt:lpstr>Výsledky přijímacího řízení 2025/2026 1. kolo</vt:lpstr>
      <vt:lpstr>Průměrný bodový zisk přijatých 2025/2026 1. kolo</vt:lpstr>
      <vt:lpstr>Výsledky přijímacího řízení 2025/2026</vt:lpstr>
      <vt:lpstr>Nové obory ve středním školství Pardubický kraj</vt:lpstr>
      <vt:lpstr>Změny pro přijímací řízení ve šk. roce 2026/2027 Konzervatoř</vt:lpstr>
      <vt:lpstr>Změny pro přijímací řízení ve šk. roce 2026/2027 Konzervatoř</vt:lpstr>
      <vt:lpstr>Změny v přijímacím řízení ve šk. roce 2026/2027 Digitalizace doporučení ŠPZ</vt:lpstr>
      <vt:lpstr>Uchazeči, kteří získali  předchozí vzdělání ve škole mimo území ČR</vt:lpstr>
      <vt:lpstr>Přijímací řízení ve školním roce 2026/2027</vt:lpstr>
      <vt:lpstr>Podání přihlášky elektronicky</vt:lpstr>
      <vt:lpstr>Podání přihlášky na papírovém tiskopisu  </vt:lpstr>
      <vt:lpstr>Přijímací řízení ve školním roce 2026/2027</vt:lpstr>
      <vt:lpstr>Přijímací řízení ve školním roce 2026/2027</vt:lpstr>
      <vt:lpstr>Přijímací zkoušky</vt:lpstr>
      <vt:lpstr>Prezentace aplikace PowerPoint</vt:lpstr>
      <vt:lpstr>Termíny konání přijímacích zkoušek</vt:lpstr>
      <vt:lpstr>Talentová a školní přijímací zkouška</vt:lpstr>
      <vt:lpstr>Hodnocení uchazečů v 1. kole přijímacího řízení</vt:lpstr>
      <vt:lpstr>Hodnocení uchazečů v 1. kole přijímacího řízení</vt:lpstr>
      <vt:lpstr>Hodnocení uchazečů v 1. kole přijímacího řízení</vt:lpstr>
      <vt:lpstr>Odvolání</vt:lpstr>
      <vt:lpstr>Vzdání se práva na přijetí</vt:lpstr>
      <vt:lpstr>Druhé kolo přijímacího řízení </vt:lpstr>
      <vt:lpstr>Druhé kolo přijímacího řízení</vt:lpstr>
      <vt:lpstr>Třetí a další kola přijímacího řízení</vt:lpstr>
      <vt:lpstr>Třetí a další kola přijímacího řízení</vt:lpstr>
      <vt:lpstr>Kombinace oborů vzdělání kategorie L/0 + H</vt:lpstr>
      <vt:lpstr>Pokusné ověřování propojení vybraných zdravotnických oborů vzdělání kategorie H, M, N </vt:lpstr>
      <vt:lpstr>Postupný útlum prospěchových stipendií Pardubického kraje</vt:lpstr>
      <vt:lpstr>Weby k využití</vt:lpstr>
      <vt:lpstr>Vize od šk. roku 2028/2029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Martin Brhel</dc:creator>
  <dc:description/>
  <cp:lastModifiedBy>Pospíšilová Petra Mgr.</cp:lastModifiedBy>
  <cp:revision>399</cp:revision>
  <cp:lastPrinted>2024-10-15T12:25:39Z</cp:lastPrinted>
  <dcterms:created xsi:type="dcterms:W3CDTF">2017-03-06T15:56:02Z</dcterms:created>
  <dcterms:modified xsi:type="dcterms:W3CDTF">2026-10-13T19:28:51Z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(4:3)</vt:lpwstr>
  </property>
  <property fmtid="{D5CDD505-2E9C-101B-9397-08002B2CF9AE}" pid="4" name="Slides">
    <vt:i4>31</vt:i4>
  </property>
</Properties>
</file>